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53" r:id="rId2"/>
    <p:sldId id="2939" r:id="rId3"/>
    <p:sldId id="3060" r:id="rId4"/>
    <p:sldId id="3241" r:id="rId5"/>
    <p:sldId id="3242" r:id="rId6"/>
    <p:sldId id="3243" r:id="rId7"/>
    <p:sldId id="3245" r:id="rId8"/>
    <p:sldId id="3246" r:id="rId9"/>
    <p:sldId id="3247" r:id="rId10"/>
    <p:sldId id="3248" r:id="rId11"/>
    <p:sldId id="3257" r:id="rId12"/>
    <p:sldId id="3014" r:id="rId13"/>
    <p:sldId id="3255" r:id="rId14"/>
    <p:sldId id="3254" r:id="rId15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AB2154"/>
    <a:srgbClr val="3F568A"/>
    <a:srgbClr val="000000"/>
    <a:srgbClr val="EAB058"/>
    <a:srgbClr val="D5E4E9"/>
    <a:srgbClr val="AA8A78"/>
    <a:srgbClr val="183D6F"/>
    <a:srgbClr val="707070"/>
    <a:srgbClr val="027101"/>
    <a:srgbClr val="7F6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16" autoAdjust="0"/>
    <p:restoredTop sz="95935" autoAdjust="0"/>
  </p:normalViewPr>
  <p:slideViewPr>
    <p:cSldViewPr snapToGrid="0" snapToObjects="1">
      <p:cViewPr varScale="1">
        <p:scale>
          <a:sx n="61" d="100"/>
          <a:sy n="61" d="100"/>
        </p:scale>
        <p:origin x="776" y="256"/>
      </p:cViewPr>
      <p:guideLst>
        <p:guide pos="7678"/>
        <p:guide orient="horz" pos="43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 showGuides="1">
      <p:cViewPr>
        <p:scale>
          <a:sx n="222" d="100"/>
          <a:sy n="222" d="100"/>
        </p:scale>
        <p:origin x="1304" y="-15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0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57" indent="-280406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162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27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8927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757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622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487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52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DD8671-AA92-460D-921F-56D7FB71C60B}" type="slidenum">
              <a:rPr lang="en-US" sz="1300" b="0"/>
              <a:pPr eaLnBrk="1" hangingPunct="1"/>
              <a:t>10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212889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7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  <a:p>
            <a:r>
              <a:rPr lang="en-US" dirty="0"/>
              <a:t>Agenda is a loaded word</a:t>
            </a:r>
          </a:p>
          <a:p>
            <a:r>
              <a:rPr lang="en-US" dirty="0"/>
              <a:t>Plans are better</a:t>
            </a:r>
          </a:p>
          <a:p>
            <a:r>
              <a:rPr lang="en-US" dirty="0"/>
              <a:t>Use this with advisors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8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9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Oriented to how we’ll be 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have learning to do in IGNITE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But you’ll also be teaching it to advisors, and having some coach-style conversations with them to help them act on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call is going to orient you to how we teach – what that process looks like – and our Growth Coach 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Then we’ll set next steps together in preparation for next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1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57" indent="-280406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162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27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8927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757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622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487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52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DD8671-AA92-460D-921F-56D7FB71C60B}" type="slidenum">
              <a:rPr lang="en-US" sz="1300" b="0"/>
              <a:pPr eaLnBrk="1" hangingPunct="1"/>
              <a:t>5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156578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57" indent="-280406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162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27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8927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757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622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487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52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DD8671-AA92-460D-921F-56D7FB71C60B}" type="slidenum">
              <a:rPr lang="en-US" sz="1300" b="0"/>
              <a:pPr eaLnBrk="1" hangingPunct="1"/>
              <a:t>6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188066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2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57" indent="-280406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162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27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8927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757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622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487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52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DD8671-AA92-460D-921F-56D7FB71C60B}" type="slidenum">
              <a:rPr lang="en-US" sz="1300" b="0"/>
              <a:pPr eaLnBrk="1" hangingPunct="1"/>
              <a:t>8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1874978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57" indent="-280406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162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276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8927" indent="-224325" defTabSz="947151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757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6227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487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528" indent="-224325" defTabSz="94715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8DD8671-AA92-460D-921F-56D7FB71C60B}" type="slidenum">
              <a:rPr lang="en-US" sz="1300" b="0"/>
              <a:pPr eaLnBrk="1" hangingPunct="1"/>
              <a:t>9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81603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20027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98002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20027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98002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035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19010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035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19010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68028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49305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030581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86622" y="4541259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386489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9004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9003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601555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1554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6926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3463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140001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6924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9139999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0217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06754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063292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50215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3290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79590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4122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94114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418316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32848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32840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39124" y="5384487"/>
            <a:ext cx="14826343" cy="2756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58584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49685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0787" y="4126850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584" y="8534218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940787" y="8534217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584" y="4126851"/>
            <a:ext cx="6736331" cy="8505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0686" y="4126851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86" y="8534217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45977" y="6261838"/>
            <a:ext cx="10366005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08434" y="3211045"/>
            <a:ext cx="10222539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42478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71650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00822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7" y="0"/>
            <a:ext cx="11385262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382566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91284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332610"/>
            <a:ext cx="24377650" cy="71061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16183" y="4688288"/>
            <a:ext cx="3343534" cy="433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81360" y="2484783"/>
            <a:ext cx="4892039" cy="8806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22665" y="2028911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28911"/>
            <a:ext cx="24377649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02865" y="2028910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677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421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88423" y="5650798"/>
            <a:ext cx="9309100" cy="57562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85261" cy="122454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897" y="817418"/>
            <a:ext cx="9569739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0550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8030" y="0"/>
            <a:ext cx="85539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6691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22856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1205" y="3040380"/>
            <a:ext cx="7635240" cy="7635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1632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509204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89532" y="4184074"/>
            <a:ext cx="6933814" cy="8394192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06068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878586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68592" y="6982688"/>
            <a:ext cx="9995368" cy="52023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331370"/>
            <a:ext cx="24377650" cy="60398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73194" y="0"/>
            <a:ext cx="113852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423564"/>
            <a:ext cx="24358455" cy="52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566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98152" y="3070225"/>
            <a:ext cx="5184648" cy="5184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69014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35193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085951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450973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9590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55769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184685" y="4120571"/>
            <a:ext cx="10150980" cy="5696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436477" y="4655964"/>
            <a:ext cx="8522208" cy="7450894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5846618" y="99198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4196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60964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7732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2016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437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473646" y="4415246"/>
            <a:ext cx="7498080" cy="4728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4393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624586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833372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2150723" y="4579554"/>
            <a:ext cx="12226925" cy="6680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6352915" y="8991653"/>
            <a:ext cx="1013634" cy="1768937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866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46601" y="0"/>
            <a:ext cx="7131049" cy="13716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2799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57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2180245" y="3972494"/>
            <a:ext cx="6118798" cy="8814816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990962" y="4270402"/>
            <a:ext cx="7397496" cy="8226398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866913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97751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36075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70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3E2328-2F21-634F-ADD6-C3A2050D210C}"/>
              </a:ext>
            </a:extLst>
          </p:cNvPr>
          <p:cNvSpPr txBox="1"/>
          <p:nvPr userDrawn="1"/>
        </p:nvSpPr>
        <p:spPr>
          <a:xfrm>
            <a:off x="20425002" y="13408223"/>
            <a:ext cx="340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 © THE LEGACY COMPANIES, LLC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DF71AD4A-6FD8-1944-A67E-7AC5F88A53D8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35" y="436695"/>
            <a:ext cx="3054929" cy="8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4112" r:id="rId2"/>
    <p:sldLayoutId id="2147484113" r:id="rId3"/>
    <p:sldLayoutId id="2147484065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8" r:id="rId10"/>
    <p:sldLayoutId id="2147484066" r:id="rId11"/>
    <p:sldLayoutId id="214748407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59" r:id="rId18"/>
    <p:sldLayoutId id="2147484060" r:id="rId19"/>
    <p:sldLayoutId id="2147484072" r:id="rId20"/>
    <p:sldLayoutId id="2147484073" r:id="rId21"/>
    <p:sldLayoutId id="2147484074" r:id="rId22"/>
    <p:sldLayoutId id="2147484075" r:id="rId23"/>
    <p:sldLayoutId id="2147484077" r:id="rId24"/>
    <p:sldLayoutId id="2147484078" r:id="rId25"/>
    <p:sldLayoutId id="2147484079" r:id="rId26"/>
    <p:sldLayoutId id="2147484080" r:id="rId27"/>
    <p:sldLayoutId id="2147484086" r:id="rId28"/>
    <p:sldLayoutId id="2147484087" r:id="rId29"/>
    <p:sldLayoutId id="2147484088" r:id="rId30"/>
    <p:sldLayoutId id="2147484119" r:id="rId31"/>
    <p:sldLayoutId id="2147484118" r:id="rId32"/>
    <p:sldLayoutId id="2147484105" r:id="rId33"/>
    <p:sldLayoutId id="2147484064" r:id="rId34"/>
    <p:sldLayoutId id="2147484062" r:id="rId35"/>
    <p:sldLayoutId id="2147484063" r:id="rId36"/>
    <p:sldLayoutId id="2147483985" r:id="rId37"/>
    <p:sldLayoutId id="2147484081" r:id="rId38"/>
    <p:sldLayoutId id="2147484082" r:id="rId39"/>
    <p:sldLayoutId id="2147484083" r:id="rId40"/>
    <p:sldLayoutId id="2147484084" r:id="rId41"/>
    <p:sldLayoutId id="2147484085" r:id="rId42"/>
    <p:sldLayoutId id="2147484089" r:id="rId43"/>
    <p:sldLayoutId id="2147484092" r:id="rId44"/>
    <p:sldLayoutId id="2147484114" r:id="rId45"/>
    <p:sldLayoutId id="2147484090" r:id="rId46"/>
    <p:sldLayoutId id="2147484091" r:id="rId47"/>
    <p:sldLayoutId id="2147484093" r:id="rId48"/>
    <p:sldLayoutId id="2147484094" r:id="rId49"/>
    <p:sldLayoutId id="2147484095" r:id="rId50"/>
    <p:sldLayoutId id="2147484096" r:id="rId51"/>
    <p:sldLayoutId id="2147484097" r:id="rId52"/>
    <p:sldLayoutId id="2147484098" r:id="rId53"/>
    <p:sldLayoutId id="2147484099" r:id="rId54"/>
    <p:sldLayoutId id="2147484100" r:id="rId55"/>
    <p:sldLayoutId id="2147484101" r:id="rId56"/>
    <p:sldLayoutId id="2147484117" r:id="rId57"/>
    <p:sldLayoutId id="2147484102" r:id="rId58"/>
    <p:sldLayoutId id="2147484103" r:id="rId59"/>
    <p:sldLayoutId id="2147484104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3952" r:id="rId66"/>
    <p:sldLayoutId id="2147484121" r:id="rId67"/>
    <p:sldLayoutId id="2147484123" r:id="rId68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-13415" y="0"/>
            <a:ext cx="24391065" cy="1370885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Montserrat 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060" y="420707"/>
            <a:ext cx="2667052" cy="777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02ADD4-E2D2-7245-A37B-6CB03C7EEE49}"/>
              </a:ext>
            </a:extLst>
          </p:cNvPr>
          <p:cNvSpPr txBox="1"/>
          <p:nvPr/>
        </p:nvSpPr>
        <p:spPr>
          <a:xfrm>
            <a:off x="1206783" y="4776937"/>
            <a:ext cx="131005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1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LEGACY QUESTIONNAIRE™ &amp; THE LEGACY FAMILY QUESTIONNAIRE™</a:t>
            </a:r>
          </a:p>
        </p:txBody>
      </p:sp>
      <p:pic>
        <p:nvPicPr>
          <p:cNvPr id="4" name="Picture 3" descr="Todd Fithian">
            <a:extLst>
              <a:ext uri="{FF2B5EF4-FFF2-40B4-BE49-F238E27FC236}">
                <a16:creationId xmlns:a16="http://schemas.microsoft.com/office/drawing/2014/main" xmlns="" id="{E6F7EF46-F893-F14A-B778-322D31452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075" y="3686824"/>
            <a:ext cx="5367517" cy="6342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5BDCF8-4960-094A-8A8F-C68C89E6A4C0}"/>
              </a:ext>
            </a:extLst>
          </p:cNvPr>
          <p:cNvSpPr txBox="1"/>
          <p:nvPr/>
        </p:nvSpPr>
        <p:spPr>
          <a:xfrm>
            <a:off x="16355615" y="10308689"/>
            <a:ext cx="4057521" cy="107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Todd Fithian</a:t>
            </a:r>
            <a:endParaRPr lang="en-US" sz="3199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US" sz="3199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Co-Founder &amp; CEO</a:t>
            </a:r>
          </a:p>
        </p:txBody>
      </p:sp>
    </p:spTree>
    <p:extLst>
      <p:ext uri="{BB962C8B-B14F-4D97-AF65-F5344CB8AC3E}">
        <p14:creationId xmlns:p14="http://schemas.microsoft.com/office/powerpoint/2010/main" val="131936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44" y="0"/>
            <a:ext cx="10574291" cy="1373544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411413"/>
              </p:ext>
            </p:extLst>
          </p:nvPr>
        </p:nvGraphicFramePr>
        <p:xfrm>
          <a:off x="902881" y="5940665"/>
          <a:ext cx="15145743" cy="3656648"/>
        </p:xfrm>
        <a:graphic>
          <a:graphicData uri="http://schemas.openxmlformats.org/drawingml/2006/table">
            <a:tbl>
              <a:tblPr/>
              <a:tblGrid>
                <a:gridCol w="999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4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664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16</a:t>
                      </a:r>
                      <a:r>
                        <a:rPr lang="en-US" sz="36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.</a:t>
                      </a:r>
                    </a:p>
                  </a:txBody>
                  <a:tcPr marL="79038" marR="79038" marT="59278" marB="59278" anchor="ctr">
                    <a:lnL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Which changes in the world would you most like to help bring about with your philanthropy? </a:t>
                      </a:r>
                    </a:p>
                  </a:txBody>
                  <a:tcPr marL="79038" marR="79038" marT="59278" marB="59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16469959" y="7768989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385061" y="6337828"/>
            <a:ext cx="4155961" cy="4524315"/>
          </a:xfrm>
          <a:prstGeom prst="rect">
            <a:avLst/>
          </a:prstGeom>
          <a:solidFill>
            <a:srgbClr val="AB21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Knowing the causes, organizations and/or movements that are important to them is critical for connection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9959" y="5294334"/>
            <a:ext cx="790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ADVISOR</a:t>
            </a:r>
          </a:p>
        </p:txBody>
      </p:sp>
    </p:spTree>
    <p:extLst>
      <p:ext uri="{BB962C8B-B14F-4D97-AF65-F5344CB8AC3E}">
        <p14:creationId xmlns:p14="http://schemas.microsoft.com/office/powerpoint/2010/main" val="183558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7B375B-3CD4-9444-B045-01DF1F05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0" y="2245293"/>
            <a:ext cx="13213795" cy="10491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D153EF-2A84-0F41-A7CE-CACD0F219905}"/>
              </a:ext>
            </a:extLst>
          </p:cNvPr>
          <p:cNvSpPr txBox="1"/>
          <p:nvPr/>
        </p:nvSpPr>
        <p:spPr>
          <a:xfrm>
            <a:off x="4732840" y="765455"/>
            <a:ext cx="14452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Work Like a Genius, with </a:t>
            </a:r>
            <a:r>
              <a:rPr lang="en-US" sz="6000" dirty="0" err="1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Qualitate</a:t>
            </a:r>
            <a:r>
              <a:rPr lang="en-US" sz="60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BB025F-9020-224D-ADDF-4D458FEEAF82}"/>
              </a:ext>
            </a:extLst>
          </p:cNvPr>
          <p:cNvSpPr txBox="1"/>
          <p:nvPr/>
        </p:nvSpPr>
        <p:spPr>
          <a:xfrm>
            <a:off x="14052762" y="3243970"/>
            <a:ext cx="9623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Qualitate</a:t>
            </a:r>
            <a:r>
              <a:rPr lang="en-US" sz="4800" b="1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™</a:t>
            </a:r>
            <a:r>
              <a:rPr lang="en-US" sz="48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 allows you to document the client conversations that matter, create differentiating deliverables, and allow decisions to move faster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4FC9AA-8B93-50E8-108B-D43F7E37AD71}"/>
              </a:ext>
            </a:extLst>
          </p:cNvPr>
          <p:cNvSpPr txBox="1"/>
          <p:nvPr/>
        </p:nvSpPr>
        <p:spPr>
          <a:xfrm>
            <a:off x="15927572" y="8785689"/>
            <a:ext cx="67617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Profile Report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Individual Affirmation Report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Differences Report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Comparison Report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Family Financial Philosophy</a:t>
            </a:r>
          </a:p>
        </p:txBody>
      </p:sp>
    </p:spTree>
    <p:extLst>
      <p:ext uri="{BB962C8B-B14F-4D97-AF65-F5344CB8AC3E}">
        <p14:creationId xmlns:p14="http://schemas.microsoft.com/office/powerpoint/2010/main" val="3017047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0759" y="3272995"/>
            <a:ext cx="8962698" cy="1660467"/>
            <a:chOff x="-197039" y="1766971"/>
            <a:chExt cx="8962698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-197039" y="2227109"/>
              <a:ext cx="8962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 smtClean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QUESTIONS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6045" y="1766971"/>
              <a:ext cx="3269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CHECKING IN…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8876" y="2850893"/>
            <a:ext cx="11001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do you need to clarify or understand better?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C814ED88-9A6E-0D40-A7ED-0C1BA8808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53458"/>
          <a:stretch/>
        </p:blipFill>
        <p:spPr>
          <a:xfrm>
            <a:off x="0" y="8423564"/>
            <a:ext cx="24358455" cy="52924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52C81-DA89-034E-9813-26BDF7250AA3}"/>
              </a:ext>
            </a:extLst>
          </p:cNvPr>
          <p:cNvSpPr/>
          <p:nvPr/>
        </p:nvSpPr>
        <p:spPr>
          <a:xfrm>
            <a:off x="0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0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0" descr="31364182_xxl.jpg">
            <a:extLst>
              <a:ext uri="{FF2B5EF4-FFF2-40B4-BE49-F238E27FC236}">
                <a16:creationId xmlns:a16="http://schemas.microsoft.com/office/drawing/2014/main" xmlns="" id="{4987C65E-EEC8-6E49-ADE4-8B78708591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2" b="5239"/>
          <a:stretch/>
        </p:blipFill>
        <p:spPr>
          <a:xfrm>
            <a:off x="0" y="1813"/>
            <a:ext cx="24377597" cy="137124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/>
          <p:cNvSpPr/>
          <p:nvPr/>
        </p:nvSpPr>
        <p:spPr>
          <a:xfrm>
            <a:off x="0" y="951352"/>
            <a:ext cx="24377597" cy="3110285"/>
          </a:xfrm>
          <a:prstGeom prst="rect">
            <a:avLst/>
          </a:prstGeom>
          <a:solidFill>
            <a:srgbClr val="EAB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A72338-89E0-2F10-A258-8918F6C41A03}"/>
              </a:ext>
            </a:extLst>
          </p:cNvPr>
          <p:cNvSpPr txBox="1"/>
          <p:nvPr/>
        </p:nvSpPr>
        <p:spPr>
          <a:xfrm>
            <a:off x="1382233" y="1721664"/>
            <a:ext cx="21988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When </a:t>
            </a:r>
            <a:r>
              <a:rPr lang="en-US" sz="32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and how do you plan to use The Legacy Questionnaire</a:t>
            </a:r>
            <a:r>
              <a:rPr lang="en-US" sz="3200" dirty="0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™ and The Legacy </a:t>
            </a:r>
            <a:r>
              <a:rPr lang="en-US" sz="32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Family </a:t>
            </a:r>
            <a:r>
              <a:rPr lang="en-US" sz="3200" dirty="0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Questionnaire™</a:t>
            </a:r>
            <a:r>
              <a:rPr lang="en-US" sz="32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? </a:t>
            </a:r>
            <a:endParaRPr lang="en-US" sz="3200" dirty="0" smtClean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What </a:t>
            </a:r>
            <a:r>
              <a:rPr lang="en-US" sz="32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types of clients do you plan to implement it with first? </a:t>
            </a:r>
            <a:endParaRPr lang="en-US" sz="3200" dirty="0" smtClean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What </a:t>
            </a:r>
            <a:r>
              <a:rPr lang="en-US" sz="32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are some of the benefits that you can see from using it? </a:t>
            </a:r>
          </a:p>
        </p:txBody>
      </p:sp>
    </p:spTree>
    <p:extLst>
      <p:ext uri="{BB962C8B-B14F-4D97-AF65-F5344CB8AC3E}">
        <p14:creationId xmlns:p14="http://schemas.microsoft.com/office/powerpoint/2010/main" val="146959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6874" y="3375656"/>
            <a:ext cx="8211122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spc="600" dirty="0">
                <a:latin typeface="Montserrat" charset="0"/>
                <a:ea typeface="Montserrat" charset="0"/>
                <a:cs typeface="Montserrat" charset="0"/>
              </a:rPr>
              <a:t>HERE’S WHAT TO DO</a:t>
            </a:r>
            <a:endParaRPr lang="en-US" sz="2399" b="1" spc="600" dirty="0">
              <a:latin typeface="Montserrat Extra" charset="0"/>
              <a:ea typeface="Montserrat Extra" charset="0"/>
              <a:cs typeface="Montserrat Extr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6874" y="655099"/>
            <a:ext cx="7312455" cy="2584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9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WHAT’S</a:t>
            </a:r>
          </a:p>
          <a:p>
            <a:r>
              <a:rPr lang="en-US" sz="5399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IMPORTANT</a:t>
            </a:r>
          </a:p>
          <a:p>
            <a:r>
              <a:rPr lang="en-US" sz="5399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NEXT…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45285" y="1786"/>
            <a:ext cx="7129191" cy="13712428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Placeholder 12" descr="A picture containing person, sitting, laptop, computer&#10;&#10;Description automatically generated">
            <a:extLst>
              <a:ext uri="{FF2B5EF4-FFF2-40B4-BE49-F238E27FC236}">
                <a16:creationId xmlns:a16="http://schemas.microsoft.com/office/drawing/2014/main" xmlns="" id="{C59F7E58-AD9A-EA43-A80A-6535FFE3FB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r="1100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A6518D-DE75-E545-998D-51EFC60409C2}"/>
              </a:ext>
            </a:extLst>
          </p:cNvPr>
          <p:cNvSpPr txBox="1"/>
          <p:nvPr/>
        </p:nvSpPr>
        <p:spPr>
          <a:xfrm>
            <a:off x="2046874" y="5288547"/>
            <a:ext cx="13372487" cy="286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086">
              <a:spcAft>
                <a:spcPts val="1800"/>
              </a:spcAft>
            </a:pPr>
            <a:r>
              <a:rPr lang="en-US" sz="2799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Next Call Topic: </a:t>
            </a:r>
            <a:r>
              <a:rPr lang="en-US" sz="2799" b="1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Managing, Running or Outsourcing Family Meetings</a:t>
            </a:r>
          </a:p>
          <a:p>
            <a:pPr indent="-457086">
              <a:spcAft>
                <a:spcPts val="1800"/>
              </a:spcAft>
            </a:pPr>
            <a:endParaRPr lang="en-US" sz="800" b="1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indent="-457086">
              <a:spcAft>
                <a:spcPts val="1800"/>
              </a:spcAft>
            </a:pPr>
            <a:r>
              <a:rPr lang="en-US" sz="2799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In advance of this call, please complete the following prep-work: </a:t>
            </a:r>
          </a:p>
          <a:p>
            <a:pPr marL="152362" indent="-609448">
              <a:spcAft>
                <a:spcPts val="1800"/>
              </a:spcAft>
              <a:buAutoNum type="arabicPeriod"/>
            </a:pPr>
            <a:r>
              <a:rPr lang="en-US" sz="2799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Complete Module 6 in the course </a:t>
            </a:r>
          </a:p>
          <a:p>
            <a:pPr marL="152362" indent="-609448">
              <a:spcAft>
                <a:spcPts val="1800"/>
              </a:spcAft>
              <a:buAutoNum type="arabicPeriod"/>
            </a:pPr>
            <a:r>
              <a:rPr lang="en-US" sz="2799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Come prepared to discuss your insights on the call </a:t>
            </a:r>
            <a:endParaRPr lang="en-US" sz="2799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8B86DCA-87DE-B948-A0C4-904839B6B65E}"/>
              </a:ext>
            </a:extLst>
          </p:cNvPr>
          <p:cNvCxnSpPr>
            <a:cxnSpLocks/>
          </p:cNvCxnSpPr>
          <p:nvPr/>
        </p:nvCxnSpPr>
        <p:spPr>
          <a:xfrm flipV="1">
            <a:off x="2046874" y="4541609"/>
            <a:ext cx="8211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2FBFC8-A874-7B4E-B2D1-E2698E78B8CF}"/>
              </a:ext>
            </a:extLst>
          </p:cNvPr>
          <p:cNvSpPr txBox="1"/>
          <p:nvPr/>
        </p:nvSpPr>
        <p:spPr>
          <a:xfrm>
            <a:off x="586495" y="12282590"/>
            <a:ext cx="1625316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CALL </a:t>
            </a:r>
            <a:r>
              <a:rPr lang="en-US" sz="3199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DATE: WEDNESDAY, </a:t>
            </a:r>
            <a:r>
              <a:rPr lang="en-US" sz="3199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NOVEMBER</a:t>
            </a:r>
            <a:r>
              <a:rPr lang="en-US" sz="3199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 8 </a:t>
            </a:r>
            <a:r>
              <a:rPr lang="en-US" sz="3199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AT </a:t>
            </a:r>
            <a:r>
              <a:rPr lang="en-US" sz="3199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1PM </a:t>
            </a:r>
            <a:r>
              <a:rPr lang="en-US" sz="3199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EASTERN</a:t>
            </a:r>
            <a:endParaRPr lang="en-US" sz="3199" b="1" dirty="0">
              <a:solidFill>
                <a:srgbClr val="AB21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8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075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66913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597751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solidFill>
            <a:srgbClr val="3F568A"/>
          </a:solidFill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solidFill>
            <a:srgbClr val="AB2154"/>
          </a:solidFill>
        </p:spPr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solidFill>
            <a:srgbClr val="EAB058"/>
          </a:solidFill>
        </p:spPr>
      </p:sp>
      <p:sp>
        <p:nvSpPr>
          <p:cNvPr id="16" name="TextBox 15"/>
          <p:cNvSpPr txBox="1"/>
          <p:nvPr/>
        </p:nvSpPr>
        <p:spPr>
          <a:xfrm>
            <a:off x="8327118" y="1390006"/>
            <a:ext cx="77524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MEETING PLAN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5084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922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96760" y="4728833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095339" y="6892661"/>
            <a:ext cx="4731654" cy="4677264"/>
            <a:chOff x="2123048" y="6643280"/>
            <a:chExt cx="4731654" cy="4677264"/>
          </a:xfrm>
        </p:grpSpPr>
        <p:sp>
          <p:nvSpPr>
            <p:cNvPr id="25" name="Shape 2539"/>
            <p:cNvSpPr/>
            <p:nvPr/>
          </p:nvSpPr>
          <p:spPr>
            <a:xfrm>
              <a:off x="3950198" y="6643280"/>
              <a:ext cx="1081296" cy="7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36924" y="7941965"/>
              <a:ext cx="22906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CONTEXT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3048" y="8735221"/>
              <a:ext cx="473165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Understanding how your clients feel about their wealth</a:t>
              </a:r>
              <a:r>
                <a:rPr lang="en-US" sz="1800" spc="30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, as well as  </a:t>
              </a: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including the next generation in planning, are both critical for a successful practice.  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123628" y="6864952"/>
            <a:ext cx="4178165" cy="3873976"/>
            <a:chOff x="10068210" y="6643280"/>
            <a:chExt cx="4178165" cy="3873976"/>
          </a:xfrm>
        </p:grpSpPr>
        <p:sp>
          <p:nvSpPr>
            <p:cNvPr id="26" name="Shape 2587"/>
            <p:cNvSpPr/>
            <p:nvPr/>
          </p:nvSpPr>
          <p:spPr>
            <a:xfrm>
              <a:off x="11598390" y="6643280"/>
              <a:ext cx="1081296" cy="108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961920" y="8005395"/>
              <a:ext cx="23735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PROBLEM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68210" y="8762930"/>
              <a:ext cx="41781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Knowing where to start and how to go about 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it are two of the biggest challenges. </a:t>
              </a:r>
              <a:endPara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32" name="Shape 2591"/>
          <p:cNvSpPr/>
          <p:nvPr/>
        </p:nvSpPr>
        <p:spPr>
          <a:xfrm>
            <a:off x="19358969" y="6787364"/>
            <a:ext cx="1081296" cy="108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5" name="TextBox 34"/>
          <p:cNvSpPr txBox="1"/>
          <p:nvPr/>
        </p:nvSpPr>
        <p:spPr>
          <a:xfrm>
            <a:off x="18937397" y="8364106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ACTION</a:t>
            </a:r>
            <a:endParaRPr lang="en-US" sz="48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8789" y="9121641"/>
            <a:ext cx="41781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Our two industry-leading Questionnaires were designed to help you </a:t>
            </a:r>
            <a:r>
              <a:rPr lang="en-US" sz="1800" spc="300" dirty="0" smtClean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with these critical </a:t>
            </a:r>
            <a:r>
              <a:rPr lang="en-US" sz="1800" spc="300" dirty="0" smtClean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conversations.</a:t>
            </a:r>
            <a:endParaRPr lang="en-US" sz="1800" spc="300" dirty="0">
              <a:solidFill>
                <a:srgbClr val="3F568A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1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7288" y="3544894"/>
            <a:ext cx="13010934" cy="4206240"/>
            <a:chOff x="4626861" y="2651760"/>
            <a:chExt cx="13010934" cy="4206240"/>
          </a:xfrm>
        </p:grpSpPr>
        <p:sp>
          <p:nvSpPr>
            <p:cNvPr id="5" name="Oval 4"/>
            <p:cNvSpPr/>
            <p:nvPr/>
          </p:nvSpPr>
          <p:spPr>
            <a:xfrm>
              <a:off x="4626861" y="2651760"/>
              <a:ext cx="4206240" cy="4206240"/>
            </a:xfrm>
            <a:prstGeom prst="ellipse">
              <a:avLst/>
            </a:prstGeom>
            <a:solidFill>
              <a:srgbClr val="3F5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998961" y="2651760"/>
              <a:ext cx="4206240" cy="4206240"/>
            </a:xfrm>
            <a:prstGeom prst="ellipse">
              <a:avLst/>
            </a:prstGeom>
            <a:solidFill>
              <a:srgbClr val="AB2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6861" y="4339382"/>
              <a:ext cx="4273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THE LEGACY </a:t>
              </a:r>
            </a:p>
            <a:p>
              <a:pPr algn="ctr"/>
              <a:r>
                <a:rPr lang="en-US" sz="23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QUESTIONNAIRE™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1268" y="4216271"/>
              <a:ext cx="4121641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THE LEGACY </a:t>
              </a:r>
            </a:p>
            <a:p>
              <a:pPr algn="ctr"/>
              <a:r>
                <a:rPr lang="en-US" sz="23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FAMILY </a:t>
              </a:r>
            </a:p>
            <a:p>
              <a:pPr algn="ctr"/>
              <a:r>
                <a:rPr lang="en-US" sz="23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QUESTIONNAIRE™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453065" y="4216271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17234" y="8967296"/>
            <a:ext cx="17242101" cy="2233770"/>
            <a:chOff x="3582292" y="8350608"/>
            <a:chExt cx="17242101" cy="22337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F2B6FD4-C0B5-F443-9525-8EF4263C9534}"/>
                </a:ext>
              </a:extLst>
            </p:cNvPr>
            <p:cNvSpPr txBox="1"/>
            <p:nvPr/>
          </p:nvSpPr>
          <p:spPr>
            <a:xfrm>
              <a:off x="9321786" y="8350608"/>
              <a:ext cx="576311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THE TOOLS</a:t>
              </a:r>
              <a:endParaRPr lang="en-US" sz="9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95B3320-E4A0-5D42-933F-8DE2DEF1C766}"/>
                </a:ext>
              </a:extLst>
            </p:cNvPr>
            <p:cNvSpPr txBox="1"/>
            <p:nvPr/>
          </p:nvSpPr>
          <p:spPr>
            <a:xfrm>
              <a:off x="3582292" y="9568715"/>
              <a:ext cx="172421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Montserrat Light" charset="0"/>
                  <a:ea typeface="Montserrat Light" charset="0"/>
                  <a:cs typeface="Montserrat Light" charset="0"/>
                </a:rPr>
                <a:t>The Legacy Questionnaire™ was designed to help you uncover your clients attitudes towards their wealth.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Montserrat Light" charset="0"/>
                  <a:ea typeface="Montserrat Light" charset="0"/>
                  <a:cs typeface="Montserrat Light" charset="0"/>
                </a:rPr>
                <a:t>The Legacy Family Questionnaire™ was designed to get the next generation involved in the planning process.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62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D46A77-14F1-8A43-BA9D-DA85238C1C49}"/>
              </a:ext>
            </a:extLst>
          </p:cNvPr>
          <p:cNvSpPr txBox="1"/>
          <p:nvPr/>
        </p:nvSpPr>
        <p:spPr>
          <a:xfrm>
            <a:off x="12188826" y="3898615"/>
            <a:ext cx="1218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LEGACY QUESTIONNAIRE™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0AA9B6-6915-FF40-88C0-778F9802476F}"/>
              </a:ext>
            </a:extLst>
          </p:cNvPr>
          <p:cNvSpPr txBox="1"/>
          <p:nvPr/>
        </p:nvSpPr>
        <p:spPr>
          <a:xfrm>
            <a:off x="13728477" y="5575697"/>
            <a:ext cx="7059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Financial Independence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Family Legacy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Social Capital Legacy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13532" y="4891044"/>
            <a:ext cx="10143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latin typeface="Montserrat" charset="0"/>
                <a:ea typeface="Montserrat" charset="0"/>
                <a:cs typeface="Montserrat" charset="0"/>
              </a:rPr>
              <a:t>Discovering values, attitudes and preferences related to: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FD911D-DC57-8E42-B4D9-0647AD5E05E8}"/>
              </a:ext>
            </a:extLst>
          </p:cNvPr>
          <p:cNvSpPr txBox="1"/>
          <p:nvPr/>
        </p:nvSpPr>
        <p:spPr>
          <a:xfrm>
            <a:off x="7108742" y="6817801"/>
            <a:ext cx="11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540A90-E550-BF48-A88A-26D826187FB1}"/>
              </a:ext>
            </a:extLst>
          </p:cNvPr>
          <p:cNvSpPr txBox="1"/>
          <p:nvPr/>
        </p:nvSpPr>
        <p:spPr>
          <a:xfrm>
            <a:off x="7185351" y="7197023"/>
            <a:ext cx="162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00E8B3-3C19-D640-ADC7-54138C57D009}"/>
              </a:ext>
            </a:extLst>
          </p:cNvPr>
          <p:cNvSpPr txBox="1"/>
          <p:nvPr/>
        </p:nvSpPr>
        <p:spPr>
          <a:xfrm>
            <a:off x="7158556" y="7884021"/>
            <a:ext cx="144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4" y="0"/>
            <a:ext cx="11486132" cy="137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1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16469959" y="7768989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385062" y="6337828"/>
            <a:ext cx="4077484" cy="3416320"/>
          </a:xfrm>
          <a:prstGeom prst="rect">
            <a:avLst/>
          </a:prstGeom>
          <a:solidFill>
            <a:srgbClr val="3F56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Awareness to how much communication is happening within the family today.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9959" y="5294334"/>
            <a:ext cx="790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ADVISOR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1" y="-8854"/>
            <a:ext cx="11440632" cy="136758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17936"/>
              </p:ext>
            </p:extLst>
          </p:nvPr>
        </p:nvGraphicFramePr>
        <p:xfrm>
          <a:off x="902881" y="5940665"/>
          <a:ext cx="15145743" cy="3656648"/>
        </p:xfrm>
        <a:graphic>
          <a:graphicData uri="http://schemas.openxmlformats.org/drawingml/2006/table">
            <a:tbl>
              <a:tblPr/>
              <a:tblGrid>
                <a:gridCol w="999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4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664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4.</a:t>
                      </a:r>
                    </a:p>
                  </a:txBody>
                  <a:tcPr marL="79038" marR="79038" marT="59278" marB="59278" anchor="ctr">
                    <a:lnL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There are various</a:t>
                      </a:r>
                      <a:r>
                        <a:rPr lang="en-US" sz="3200" b="0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 perspectives regarding whether to discuss family financial resources with children or other heirs. </a:t>
                      </a:r>
                    </a:p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1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Check the statement that most closely reflects your view.</a:t>
                      </a:r>
                      <a:endParaRPr lang="en-US" sz="3200" b="1" i="1" kern="1400" dirty="0">
                        <a:solidFill>
                          <a:srgbClr val="000000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79038" marR="79038" marT="59278" marB="59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661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16469959" y="7768989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385061" y="6337828"/>
            <a:ext cx="4155961" cy="3970318"/>
          </a:xfrm>
          <a:prstGeom prst="rect">
            <a:avLst/>
          </a:prstGeom>
          <a:solidFill>
            <a:srgbClr val="3F56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Awareness to the parents view of their children's preparedness and what they’re prepared to do about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9959" y="5294334"/>
            <a:ext cx="790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ADVISOR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9" y="-1"/>
            <a:ext cx="11497020" cy="1374328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48770"/>
              </p:ext>
            </p:extLst>
          </p:nvPr>
        </p:nvGraphicFramePr>
        <p:xfrm>
          <a:off x="902881" y="5940665"/>
          <a:ext cx="15145743" cy="3656648"/>
        </p:xfrm>
        <a:graphic>
          <a:graphicData uri="http://schemas.openxmlformats.org/drawingml/2006/table">
            <a:tbl>
              <a:tblPr/>
              <a:tblGrid>
                <a:gridCol w="999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4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664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6.</a:t>
                      </a:r>
                    </a:p>
                  </a:txBody>
                  <a:tcPr marL="79038" marR="79038" marT="59278" marB="59278" anchor="ctr">
                    <a:lnL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You may be concerned that your children lack the necessary skills to manage wealth. Which statement most closely reflects your view? </a:t>
                      </a:r>
                    </a:p>
                  </a:txBody>
                  <a:tcPr marL="79038" marR="79038" marT="59278" marB="59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90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D46A77-14F1-8A43-BA9D-DA85238C1C49}"/>
              </a:ext>
            </a:extLst>
          </p:cNvPr>
          <p:cNvSpPr txBox="1"/>
          <p:nvPr/>
        </p:nvSpPr>
        <p:spPr>
          <a:xfrm>
            <a:off x="14238840" y="3610871"/>
            <a:ext cx="8187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LEGACY FAMILY </a:t>
            </a:r>
          </a:p>
          <a:p>
            <a:r>
              <a:rPr lang="en-US" sz="4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QUESTIONNAIRE™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0AA9B6-6915-FF40-88C0-778F9802476F}"/>
              </a:ext>
            </a:extLst>
          </p:cNvPr>
          <p:cNvSpPr txBox="1"/>
          <p:nvPr/>
        </p:nvSpPr>
        <p:spPr>
          <a:xfrm>
            <a:off x="14494022" y="6468249"/>
            <a:ext cx="7059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People and Events of Significance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Inheritance and Gifts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Social Capital Legacy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38840" y="5303920"/>
            <a:ext cx="9165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latin typeface="Montserrat" charset="0"/>
                <a:ea typeface="Montserrat" charset="0"/>
                <a:cs typeface="Montserrat" charset="0"/>
              </a:rPr>
              <a:t>Discovering the expectations and the role that heirs want to play in their parents plan.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FD911D-DC57-8E42-B4D9-0647AD5E05E8}"/>
              </a:ext>
            </a:extLst>
          </p:cNvPr>
          <p:cNvSpPr txBox="1"/>
          <p:nvPr/>
        </p:nvSpPr>
        <p:spPr>
          <a:xfrm>
            <a:off x="7108742" y="6817801"/>
            <a:ext cx="11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540A90-E550-BF48-A88A-26D826187FB1}"/>
              </a:ext>
            </a:extLst>
          </p:cNvPr>
          <p:cNvSpPr txBox="1"/>
          <p:nvPr/>
        </p:nvSpPr>
        <p:spPr>
          <a:xfrm>
            <a:off x="7185351" y="7197023"/>
            <a:ext cx="162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00E8B3-3C19-D640-ADC7-54138C57D009}"/>
              </a:ext>
            </a:extLst>
          </p:cNvPr>
          <p:cNvSpPr txBox="1"/>
          <p:nvPr/>
        </p:nvSpPr>
        <p:spPr>
          <a:xfrm>
            <a:off x="7158556" y="7884021"/>
            <a:ext cx="144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/>
                <a:cs typeface="Helvetica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80" y="0"/>
            <a:ext cx="10568763" cy="1372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23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89" y="0"/>
            <a:ext cx="10559319" cy="13716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681409"/>
              </p:ext>
            </p:extLst>
          </p:nvPr>
        </p:nvGraphicFramePr>
        <p:xfrm>
          <a:off x="902881" y="5940665"/>
          <a:ext cx="15145743" cy="3656648"/>
        </p:xfrm>
        <a:graphic>
          <a:graphicData uri="http://schemas.openxmlformats.org/drawingml/2006/table">
            <a:tbl>
              <a:tblPr/>
              <a:tblGrid>
                <a:gridCol w="999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4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664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7</a:t>
                      </a:r>
                      <a:r>
                        <a:rPr lang="en-US" sz="36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.</a:t>
                      </a:r>
                    </a:p>
                  </a:txBody>
                  <a:tcPr marL="79038" marR="79038" marT="59278" marB="59278" anchor="ctr">
                    <a:lnL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How have your parents prepared you for financial inheritance? </a:t>
                      </a:r>
                    </a:p>
                  </a:txBody>
                  <a:tcPr marL="79038" marR="79038" marT="59278" marB="59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16469959" y="7768989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385061" y="6337828"/>
            <a:ext cx="4155961" cy="2862322"/>
          </a:xfrm>
          <a:prstGeom prst="rect">
            <a:avLst/>
          </a:prstGeom>
          <a:solidFill>
            <a:srgbClr val="AB21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Awareness of how money has been communicated within the family.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9959" y="5294334"/>
            <a:ext cx="790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ADVISOR</a:t>
            </a:r>
          </a:p>
        </p:txBody>
      </p:sp>
    </p:spTree>
    <p:extLst>
      <p:ext uri="{BB962C8B-B14F-4D97-AF65-F5344CB8AC3E}">
        <p14:creationId xmlns:p14="http://schemas.microsoft.com/office/powerpoint/2010/main" val="21413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35" y="0"/>
            <a:ext cx="10567630" cy="1372679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63272"/>
              </p:ext>
            </p:extLst>
          </p:nvPr>
        </p:nvGraphicFramePr>
        <p:xfrm>
          <a:off x="902881" y="5940665"/>
          <a:ext cx="15145743" cy="3656648"/>
        </p:xfrm>
        <a:graphic>
          <a:graphicData uri="http://schemas.openxmlformats.org/drawingml/2006/table">
            <a:tbl>
              <a:tblPr/>
              <a:tblGrid>
                <a:gridCol w="999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4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664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10</a:t>
                      </a:r>
                      <a:r>
                        <a:rPr lang="en-US" sz="3600" b="0" kern="140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.</a:t>
                      </a:r>
                    </a:p>
                  </a:txBody>
                  <a:tcPr marL="79038" marR="79038" marT="59278" marB="59278" anchor="ctr">
                    <a:lnL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400" baseline="0" dirty="0">
                          <a:solidFill>
                            <a:srgbClr val="000000"/>
                          </a:solidFill>
                          <a:latin typeface="Montserrat" charset="0"/>
                          <a:ea typeface="Montserrat" charset="0"/>
                          <a:cs typeface="Montserrat" charset="0"/>
                        </a:rPr>
                        <a:t>How much do you expect to receive in gifts/inheritance and when? </a:t>
                      </a:r>
                    </a:p>
                  </a:txBody>
                  <a:tcPr marL="79038" marR="79038" marT="59278" marB="59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351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16469957" y="6476311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483443" y="5600734"/>
            <a:ext cx="5155423" cy="1569660"/>
          </a:xfrm>
          <a:prstGeom prst="rect">
            <a:avLst/>
          </a:prstGeom>
          <a:solidFill>
            <a:srgbClr val="AB21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Awareness of the expectations and timing of inheritance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18323" y="4749046"/>
            <a:ext cx="6485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ADVISOR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37789" y="7728109"/>
            <a:ext cx="7907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BENEFIT TO THE PARENT(S)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469959" y="8971618"/>
            <a:ext cx="1422030" cy="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483443" y="8623925"/>
            <a:ext cx="5155423" cy="1569660"/>
          </a:xfrm>
          <a:prstGeom prst="rect">
            <a:avLst/>
          </a:prstGeom>
          <a:solidFill>
            <a:srgbClr val="AB21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Clarity around the expectations of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7215836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light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4E3E8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81774</TotalTime>
  <Words>712</Words>
  <Application>Microsoft Macintosh PowerPoint</Application>
  <PresentationFormat>Custom</PresentationFormat>
  <Paragraphs>109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Calibri Light</vt:lpstr>
      <vt:lpstr>Gill Sans</vt:lpstr>
      <vt:lpstr>Helvetica</vt:lpstr>
      <vt:lpstr>Lato Light</vt:lpstr>
      <vt:lpstr>Montserrat</vt:lpstr>
      <vt:lpstr>Montserrat Extra</vt:lpstr>
      <vt:lpstr>Montserrat Hairline</vt:lpstr>
      <vt:lpstr>Montserrat Light</vt:lpstr>
      <vt:lpstr>Times New Roman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/>
  <cp:keywords/>
  <dc:description/>
  <cp:lastModifiedBy>Jen Thiboutot</cp:lastModifiedBy>
  <cp:revision>6995</cp:revision>
  <cp:lastPrinted>2020-07-28T15:04:38Z</cp:lastPrinted>
  <dcterms:created xsi:type="dcterms:W3CDTF">2014-11-12T21:47:38Z</dcterms:created>
  <dcterms:modified xsi:type="dcterms:W3CDTF">2023-10-30T18:49:45Z</dcterms:modified>
  <cp:category/>
</cp:coreProperties>
</file>