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3.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0" r:id="rId2"/>
    <p:sldMasterId id="2147484191" r:id="rId3"/>
    <p:sldMasterId id="2147484260" r:id="rId4"/>
  </p:sldMasterIdLst>
  <p:notesMasterIdLst>
    <p:notesMasterId r:id="rId22"/>
  </p:notesMasterIdLst>
  <p:handoutMasterIdLst>
    <p:handoutMasterId r:id="rId23"/>
  </p:handoutMasterIdLst>
  <p:sldIdLst>
    <p:sldId id="3337" r:id="rId5"/>
    <p:sldId id="3319" r:id="rId6"/>
    <p:sldId id="3277" r:id="rId7"/>
    <p:sldId id="3304" r:id="rId8"/>
    <p:sldId id="3334" r:id="rId9"/>
    <p:sldId id="3276" r:id="rId10"/>
    <p:sldId id="3278" r:id="rId11"/>
    <p:sldId id="3279" r:id="rId12"/>
    <p:sldId id="3281" r:id="rId13"/>
    <p:sldId id="3282" r:id="rId14"/>
    <p:sldId id="3283" r:id="rId15"/>
    <p:sldId id="3320" r:id="rId16"/>
    <p:sldId id="3321" r:id="rId17"/>
    <p:sldId id="3322" r:id="rId18"/>
    <p:sldId id="3323" r:id="rId19"/>
    <p:sldId id="3330" r:id="rId20"/>
    <p:sldId id="3338" r:id="rId2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69" pos="7678" userDrawn="1">
          <p15:clr>
            <a:srgbClr val="A4A3A4"/>
          </p15:clr>
        </p15:guide>
        <p15:guide id="74"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B2154"/>
    <a:srgbClr val="000000"/>
    <a:srgbClr val="FA0101"/>
    <a:srgbClr val="EAB058"/>
    <a:srgbClr val="3F568A"/>
    <a:srgbClr val="C70408"/>
    <a:srgbClr val="780326"/>
    <a:srgbClr val="D5E4E9"/>
    <a:srgbClr val="AA8A78"/>
    <a:srgbClr val="183D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5935" autoAdjust="0"/>
  </p:normalViewPr>
  <p:slideViewPr>
    <p:cSldViewPr snapToGrid="0" snapToObjects="1">
      <p:cViewPr varScale="1">
        <p:scale>
          <a:sx n="61" d="100"/>
          <a:sy n="61" d="100"/>
        </p:scale>
        <p:origin x="816" y="256"/>
      </p:cViewPr>
      <p:guideLst>
        <p:guide pos="7678"/>
        <p:guide orient="horz" pos="4320"/>
      </p:guideLst>
    </p:cSldViewPr>
  </p:slideViewPr>
  <p:outlineViewPr>
    <p:cViewPr>
      <p:scale>
        <a:sx n="66" d="100"/>
        <a:sy n="66" d="100"/>
      </p:scale>
      <p:origin x="0" y="0"/>
    </p:cViewPr>
  </p:outlineViewPr>
  <p:notesTextViewPr>
    <p:cViewPr>
      <p:scale>
        <a:sx n="20" d="100"/>
        <a:sy n="20" d="100"/>
      </p:scale>
      <p:origin x="0" y="0"/>
    </p:cViewPr>
  </p:notesTextViewPr>
  <p:sorterViewPr>
    <p:cViewPr>
      <p:scale>
        <a:sx n="62" d="100"/>
        <a:sy n="62" d="100"/>
      </p:scale>
      <p:origin x="0" y="0"/>
    </p:cViewPr>
  </p:sorterViewPr>
  <p:notesViewPr>
    <p:cSldViewPr snapToGrid="0" snapToObjects="1" showGuides="1">
      <p:cViewPr>
        <p:scale>
          <a:sx n="222" d="100"/>
          <a:sy n="222" d="100"/>
        </p:scale>
        <p:origin x="1632" y="14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4" Type="http://schemas.openxmlformats.org/officeDocument/2006/relationships/chartUserShapes" Target="../drawings/drawing2.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4" Type="http://schemas.openxmlformats.org/officeDocument/2006/relationships/chartUserShapes" Target="../drawings/drawing3.xml"/><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4" Type="http://schemas.openxmlformats.org/officeDocument/2006/relationships/chartUserShapes" Target="../drawings/drawing4.xml"/><Relationship Id="rId1" Type="http://schemas.microsoft.com/office/2011/relationships/chartStyle" Target="style4.xml"/><Relationship Id="rId2"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4" Type="http://schemas.openxmlformats.org/officeDocument/2006/relationships/chartUserShapes" Target="../drawings/drawing5.xml"/><Relationship Id="rId1" Type="http://schemas.microsoft.com/office/2011/relationships/chartStyle" Target="style5.xml"/><Relationship Id="rId2" Type="http://schemas.microsoft.com/office/2011/relationships/chartColorStyle" Target="colors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0.04719</cdr:x>
      <cdr:y>0.01464</cdr:y>
    </cdr:from>
    <cdr:to>
      <cdr:x>0.85333</cdr:x>
      <cdr:y>0.92669</cdr:y>
    </cdr:to>
    <cdr:sp macro="" textlink="">
      <cdr:nvSpPr>
        <cdr:cNvPr id="2" name="Oval 1">
          <a:extLst xmlns:a="http://schemas.openxmlformats.org/drawingml/2006/main">
            <a:ext uri="{FF2B5EF4-FFF2-40B4-BE49-F238E27FC236}">
              <a16:creationId xmlns="" xmlns:a16="http://schemas.microsoft.com/office/drawing/2014/main" id="{8778B27A-456C-024D-96A0-BBEB55DDB79B}"/>
            </a:ext>
          </a:extLst>
        </cdr:cNvPr>
        <cdr:cNvSpPr/>
      </cdr:nvSpPr>
      <cdr:spPr>
        <a:xfrm xmlns:a="http://schemas.openxmlformats.org/drawingml/2006/main">
          <a:off x="214106" y="54882"/>
          <a:ext cx="3657767" cy="3418114"/>
        </a:xfrm>
        <a:prstGeom xmlns:a="http://schemas.openxmlformats.org/drawingml/2006/main" prst="ellipse">
          <a:avLst/>
        </a:prstGeom>
        <a:solidFill xmlns:a="http://schemas.openxmlformats.org/drawingml/2006/main">
          <a:srgbClr val="3F568A"/>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0.0404</cdr:x>
      <cdr:y>0</cdr:y>
    </cdr:from>
    <cdr:to>
      <cdr:x>0.84654</cdr:x>
      <cdr:y>0.91205</cdr:y>
    </cdr:to>
    <cdr:sp macro="" textlink="">
      <cdr:nvSpPr>
        <cdr:cNvPr id="2" name="Oval 1">
          <a:extLst xmlns:a="http://schemas.openxmlformats.org/drawingml/2006/main">
            <a:ext uri="{FF2B5EF4-FFF2-40B4-BE49-F238E27FC236}">
              <a16:creationId xmlns="" xmlns:a16="http://schemas.microsoft.com/office/drawing/2014/main" id="{8778B27A-456C-024D-96A0-BBEB55DDB79B}"/>
            </a:ext>
          </a:extLst>
        </cdr:cNvPr>
        <cdr:cNvSpPr/>
      </cdr:nvSpPr>
      <cdr:spPr>
        <a:xfrm xmlns:a="http://schemas.openxmlformats.org/drawingml/2006/main">
          <a:off x="183308" y="0"/>
          <a:ext cx="3657763" cy="3418119"/>
        </a:xfrm>
        <a:prstGeom xmlns:a="http://schemas.openxmlformats.org/drawingml/2006/main" prst="ellipse">
          <a:avLst/>
        </a:prstGeom>
        <a:solidFill xmlns:a="http://schemas.openxmlformats.org/drawingml/2006/main">
          <a:srgbClr val="3F568A"/>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0.32694</cdr:x>
      <cdr:y>0</cdr:y>
    </cdr:from>
    <cdr:to>
      <cdr:x>0.57445</cdr:x>
      <cdr:y>1</cdr:y>
    </cdr:to>
    <cdr:sp macro="" textlink="">
      <cdr:nvSpPr>
        <cdr:cNvPr id="3" name="TextBox 1">
          <a:extLst xmlns:a="http://schemas.openxmlformats.org/drawingml/2006/main">
            <a:ext uri="{FF2B5EF4-FFF2-40B4-BE49-F238E27FC236}">
              <a16:creationId xmlns="" xmlns:a16="http://schemas.microsoft.com/office/drawing/2014/main" id="{33D10BAE-5E6D-174B-B3AE-DA0CAA791F3C}"/>
            </a:ext>
          </a:extLst>
        </cdr:cNvPr>
        <cdr:cNvSpPr txBox="1"/>
      </cdr:nvSpPr>
      <cdr:spPr>
        <a:xfrm xmlns:a="http://schemas.openxmlformats.org/drawingml/2006/main">
          <a:off x="1483473" y="0"/>
          <a:ext cx="1123018" cy="37702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xmlns:a="http://schemas.openxmlformats.org/drawingml/2006/main">
          <a:r>
            <a:rPr lang="en-US" sz="23900" dirty="0">
              <a:solidFill>
                <a:schemeClr val="bg1"/>
              </a:solidFill>
              <a:latin typeface="Montserrat" charset="0"/>
              <a:ea typeface="Montserrat" charset="0"/>
              <a:cs typeface="Montserrat" charset="0"/>
            </a:rPr>
            <a:t>I</a:t>
          </a:r>
        </a:p>
      </cdr:txBody>
    </cdr:sp>
  </cdr:relSizeAnchor>
</c:userShapes>
</file>

<file path=ppt/drawings/drawing3.xml><?xml version="1.0" encoding="utf-8"?>
<c:userShapes xmlns:c="http://schemas.openxmlformats.org/drawingml/2006/chart">
  <cdr:relSizeAnchor xmlns:cdr="http://schemas.openxmlformats.org/drawingml/2006/chartDrawing">
    <cdr:from>
      <cdr:x>0.04719</cdr:x>
      <cdr:y>0.01464</cdr:y>
    </cdr:from>
    <cdr:to>
      <cdr:x>0.85333</cdr:x>
      <cdr:y>0.92669</cdr:y>
    </cdr:to>
    <cdr:sp macro="" textlink="">
      <cdr:nvSpPr>
        <cdr:cNvPr id="2" name="Oval 1">
          <a:extLst xmlns:a="http://schemas.openxmlformats.org/drawingml/2006/main">
            <a:ext uri="{FF2B5EF4-FFF2-40B4-BE49-F238E27FC236}">
              <a16:creationId xmlns="" xmlns:a16="http://schemas.microsoft.com/office/drawing/2014/main" id="{8778B27A-456C-024D-96A0-BBEB55DDB79B}"/>
            </a:ext>
          </a:extLst>
        </cdr:cNvPr>
        <cdr:cNvSpPr/>
      </cdr:nvSpPr>
      <cdr:spPr>
        <a:xfrm xmlns:a="http://schemas.openxmlformats.org/drawingml/2006/main">
          <a:off x="214106" y="54882"/>
          <a:ext cx="3657767" cy="3418114"/>
        </a:xfrm>
        <a:prstGeom xmlns:a="http://schemas.openxmlformats.org/drawingml/2006/main" prst="ellipse">
          <a:avLst/>
        </a:prstGeom>
        <a:solidFill xmlns:a="http://schemas.openxmlformats.org/drawingml/2006/main">
          <a:srgbClr val="3F568A"/>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0.04719</cdr:x>
      <cdr:y>0.01464</cdr:y>
    </cdr:from>
    <cdr:to>
      <cdr:x>0.85333</cdr:x>
      <cdr:y>0.92669</cdr:y>
    </cdr:to>
    <cdr:sp macro="" textlink="">
      <cdr:nvSpPr>
        <cdr:cNvPr id="2" name="Oval 1">
          <a:extLst xmlns:a="http://schemas.openxmlformats.org/drawingml/2006/main">
            <a:ext uri="{FF2B5EF4-FFF2-40B4-BE49-F238E27FC236}">
              <a16:creationId xmlns="" xmlns:a16="http://schemas.microsoft.com/office/drawing/2014/main" id="{8778B27A-456C-024D-96A0-BBEB55DDB79B}"/>
            </a:ext>
          </a:extLst>
        </cdr:cNvPr>
        <cdr:cNvSpPr/>
      </cdr:nvSpPr>
      <cdr:spPr>
        <a:xfrm xmlns:a="http://schemas.openxmlformats.org/drawingml/2006/main">
          <a:off x="214106" y="54882"/>
          <a:ext cx="3657767" cy="3418114"/>
        </a:xfrm>
        <a:prstGeom xmlns:a="http://schemas.openxmlformats.org/drawingml/2006/main" prst="ellipse">
          <a:avLst/>
        </a:prstGeom>
        <a:solidFill xmlns:a="http://schemas.openxmlformats.org/drawingml/2006/main">
          <a:srgbClr val="3F568A"/>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0.04719</cdr:x>
      <cdr:y>0.01464</cdr:y>
    </cdr:from>
    <cdr:to>
      <cdr:x>0.85333</cdr:x>
      <cdr:y>0.92669</cdr:y>
    </cdr:to>
    <cdr:sp macro="" textlink="">
      <cdr:nvSpPr>
        <cdr:cNvPr id="2" name="Oval 1">
          <a:extLst xmlns:a="http://schemas.openxmlformats.org/drawingml/2006/main">
            <a:ext uri="{FF2B5EF4-FFF2-40B4-BE49-F238E27FC236}">
              <a16:creationId xmlns="" xmlns:a16="http://schemas.microsoft.com/office/drawing/2014/main" id="{8778B27A-456C-024D-96A0-BBEB55DDB79B}"/>
            </a:ext>
          </a:extLst>
        </cdr:cNvPr>
        <cdr:cNvSpPr/>
      </cdr:nvSpPr>
      <cdr:spPr>
        <a:xfrm xmlns:a="http://schemas.openxmlformats.org/drawingml/2006/main">
          <a:off x="214106" y="54882"/>
          <a:ext cx="3657767" cy="3418114"/>
        </a:xfrm>
        <a:prstGeom xmlns:a="http://schemas.openxmlformats.org/drawingml/2006/main" prst="ellipse">
          <a:avLst/>
        </a:prstGeom>
        <a:solidFill xmlns:a="http://schemas.openxmlformats.org/drawingml/2006/main">
          <a:srgbClr val="3F568A"/>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12/10/24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12/10/24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91411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489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81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200120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2594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15</a:t>
            </a:fld>
            <a:endParaRPr lang="en-US"/>
          </a:p>
        </p:txBody>
      </p:sp>
    </p:spTree>
    <p:extLst>
      <p:ext uri="{BB962C8B-B14F-4D97-AF65-F5344CB8AC3E}">
        <p14:creationId xmlns:p14="http://schemas.microsoft.com/office/powerpoint/2010/main" val="72658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matter</a:t>
            </a:r>
          </a:p>
          <a:p>
            <a:r>
              <a:rPr lang="en-US" dirty="0"/>
              <a:t>Agenda is a loaded word</a:t>
            </a:r>
          </a:p>
          <a:p>
            <a:r>
              <a:rPr lang="en-US" dirty="0"/>
              <a:t>Plans are better</a:t>
            </a:r>
          </a:p>
          <a:p>
            <a:r>
              <a:rPr lang="en-US" dirty="0"/>
              <a:t>Use this with advisors</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61370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145509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Oriented to how we’ll be working together</a:t>
            </a:r>
          </a:p>
          <a:p>
            <a:pPr marL="285750" indent="-285750">
              <a:buFont typeface="Arial" panose="020B0604020202020204" pitchFamily="34" charset="0"/>
              <a:buChar char="•"/>
            </a:pPr>
            <a:r>
              <a:rPr lang="en-US" sz="1800" dirty="0"/>
              <a:t>You have learning to do in IGNITE</a:t>
            </a:r>
          </a:p>
          <a:p>
            <a:pPr marL="285750" indent="-285750">
              <a:buFont typeface="Arial" panose="020B0604020202020204" pitchFamily="34" charset="0"/>
              <a:buChar char="•"/>
            </a:pPr>
            <a:r>
              <a:rPr lang="en-US" sz="1800" dirty="0"/>
              <a:t>But you’ll also be teaching it to advisors, and having some coach-style conversations with them to help them act on it.</a:t>
            </a:r>
          </a:p>
          <a:p>
            <a:pPr marL="285750" indent="-285750">
              <a:buFont typeface="Arial" panose="020B0604020202020204" pitchFamily="34" charset="0"/>
              <a:buChar char="•"/>
            </a:pPr>
            <a:r>
              <a:rPr lang="en-US" sz="1800" dirty="0"/>
              <a:t>This call is going to orient you to how we teach – what that process looks like – and our Growth Coach Approach.</a:t>
            </a:r>
          </a:p>
          <a:p>
            <a:pPr marL="285750" indent="-285750">
              <a:buFont typeface="Arial" panose="020B0604020202020204" pitchFamily="34" charset="0"/>
              <a:buChar char="•"/>
            </a:pPr>
            <a:r>
              <a:rPr lang="en-US" sz="1800" dirty="0"/>
              <a:t>Then we’ll set next steps together in preparation for next week.</a:t>
            </a:r>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90852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8876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2876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29802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91609-092C-064E-9EF4-3EA7C37EAAB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238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3F568A"/>
              </a:solidFill>
            </a:endParaRPr>
          </a:p>
        </p:txBody>
      </p:sp>
      <p:sp>
        <p:nvSpPr>
          <p:cNvPr id="4" name="Slide Number Placeholder 3"/>
          <p:cNvSpPr>
            <a:spLocks noGrp="1"/>
          </p:cNvSpPr>
          <p:nvPr>
            <p:ph type="sldNum" sz="quarter" idx="5"/>
          </p:nvPr>
        </p:nvSpPr>
        <p:spPr/>
        <p:txBody>
          <a:bodyPr/>
          <a:lstStyle/>
          <a:p>
            <a:fld id="{006BE02D-20C0-F840-AFAC-BEA99C74FDC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3454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86914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8862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Image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7246600" y="0"/>
            <a:ext cx="7131050" cy="13716000"/>
          </a:xfrm>
          <a:solidFill>
            <a:srgbClr val="F3F3F5"/>
          </a:solidFill>
        </p:spPr>
        <p:txBody>
          <a:bodyPr>
            <a:normAutofit/>
          </a:bodyPr>
          <a:lstStyle>
            <a:lvl1pPr>
              <a:defRPr sz="2800"/>
            </a:lvl1pPr>
          </a:lstStyle>
          <a:p>
            <a:r>
              <a:rPr lang="en-US"/>
              <a:t>Click icon to add picture</a:t>
            </a:r>
          </a:p>
        </p:txBody>
      </p:sp>
    </p:spTree>
    <p:extLst>
      <p:ext uri="{BB962C8B-B14F-4D97-AF65-F5344CB8AC3E}">
        <p14:creationId xmlns:p14="http://schemas.microsoft.com/office/powerpoint/2010/main" val="3609984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solidFill>
                <a:srgbClr val="7F7F7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solidFill>
                <a:srgbClr val="7F7F7F"/>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5756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4836896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solidFill>
                <a:srgbClr val="7F7F7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theme" Target="../theme/theme1.xml"/><Relationship Id="rId68" Type="http://schemas.openxmlformats.org/officeDocument/2006/relationships/image" Target="../media/image1.png"/><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9.xml"/><Relationship Id="rId14" Type="http://schemas.openxmlformats.org/officeDocument/2006/relationships/slideLayout" Target="../slideLayouts/slideLayout80.xml"/><Relationship Id="rId15" Type="http://schemas.openxmlformats.org/officeDocument/2006/relationships/slideLayout" Target="../slideLayouts/slideLayout81.xml"/><Relationship Id="rId16" Type="http://schemas.openxmlformats.org/officeDocument/2006/relationships/slideLayout" Target="../slideLayouts/slideLayout82.xml"/><Relationship Id="rId17" Type="http://schemas.openxmlformats.org/officeDocument/2006/relationships/slideLayout" Target="../slideLayouts/slideLayout83.xml"/><Relationship Id="rId18" Type="http://schemas.openxmlformats.org/officeDocument/2006/relationships/slideLayout" Target="../slideLayouts/slideLayout84.xml"/><Relationship Id="rId19" Type="http://schemas.openxmlformats.org/officeDocument/2006/relationships/slideLayout" Target="../slideLayouts/slideLayout85.xml"/><Relationship Id="rId63" Type="http://schemas.openxmlformats.org/officeDocument/2006/relationships/slideLayout" Target="../slideLayouts/slideLayout129.xml"/><Relationship Id="rId64" Type="http://schemas.openxmlformats.org/officeDocument/2006/relationships/slideLayout" Target="../slideLayouts/slideLayout130.xml"/><Relationship Id="rId65" Type="http://schemas.openxmlformats.org/officeDocument/2006/relationships/slideLayout" Target="../slideLayouts/slideLayout131.xml"/><Relationship Id="rId66" Type="http://schemas.openxmlformats.org/officeDocument/2006/relationships/slideLayout" Target="../slideLayouts/slideLayout132.xml"/><Relationship Id="rId67" Type="http://schemas.openxmlformats.org/officeDocument/2006/relationships/slideLayout" Target="../slideLayouts/slideLayout133.xml"/><Relationship Id="rId68" Type="http://schemas.openxmlformats.org/officeDocument/2006/relationships/theme" Target="../theme/theme2.xml"/><Relationship Id="rId69" Type="http://schemas.openxmlformats.org/officeDocument/2006/relationships/image" Target="../media/image1.png"/><Relationship Id="rId50" Type="http://schemas.openxmlformats.org/officeDocument/2006/relationships/slideLayout" Target="../slideLayouts/slideLayout116.xml"/><Relationship Id="rId51" Type="http://schemas.openxmlformats.org/officeDocument/2006/relationships/slideLayout" Target="../slideLayouts/slideLayout117.xml"/><Relationship Id="rId52" Type="http://schemas.openxmlformats.org/officeDocument/2006/relationships/slideLayout" Target="../slideLayouts/slideLayout118.xml"/><Relationship Id="rId53" Type="http://schemas.openxmlformats.org/officeDocument/2006/relationships/slideLayout" Target="../slideLayouts/slideLayout119.xml"/><Relationship Id="rId54" Type="http://schemas.openxmlformats.org/officeDocument/2006/relationships/slideLayout" Target="../slideLayouts/slideLayout120.xml"/><Relationship Id="rId55" Type="http://schemas.openxmlformats.org/officeDocument/2006/relationships/slideLayout" Target="../slideLayouts/slideLayout121.xml"/><Relationship Id="rId56" Type="http://schemas.openxmlformats.org/officeDocument/2006/relationships/slideLayout" Target="../slideLayouts/slideLayout122.xml"/><Relationship Id="rId57" Type="http://schemas.openxmlformats.org/officeDocument/2006/relationships/slideLayout" Target="../slideLayouts/slideLayout123.xml"/><Relationship Id="rId58" Type="http://schemas.openxmlformats.org/officeDocument/2006/relationships/slideLayout" Target="../slideLayouts/slideLayout124.xml"/><Relationship Id="rId59" Type="http://schemas.openxmlformats.org/officeDocument/2006/relationships/slideLayout" Target="../slideLayouts/slideLayout125.xml"/><Relationship Id="rId40" Type="http://schemas.openxmlformats.org/officeDocument/2006/relationships/slideLayout" Target="../slideLayouts/slideLayout106.xml"/><Relationship Id="rId41" Type="http://schemas.openxmlformats.org/officeDocument/2006/relationships/slideLayout" Target="../slideLayouts/slideLayout107.xml"/><Relationship Id="rId42" Type="http://schemas.openxmlformats.org/officeDocument/2006/relationships/slideLayout" Target="../slideLayouts/slideLayout108.xml"/><Relationship Id="rId43" Type="http://schemas.openxmlformats.org/officeDocument/2006/relationships/slideLayout" Target="../slideLayouts/slideLayout109.xml"/><Relationship Id="rId44" Type="http://schemas.openxmlformats.org/officeDocument/2006/relationships/slideLayout" Target="../slideLayouts/slideLayout110.xml"/><Relationship Id="rId45" Type="http://schemas.openxmlformats.org/officeDocument/2006/relationships/slideLayout" Target="../slideLayouts/slideLayout111.xml"/><Relationship Id="rId46" Type="http://schemas.openxmlformats.org/officeDocument/2006/relationships/slideLayout" Target="../slideLayouts/slideLayout112.xml"/><Relationship Id="rId47" Type="http://schemas.openxmlformats.org/officeDocument/2006/relationships/slideLayout" Target="../slideLayouts/slideLayout113.xml"/><Relationship Id="rId48" Type="http://schemas.openxmlformats.org/officeDocument/2006/relationships/slideLayout" Target="../slideLayouts/slideLayout114.xml"/><Relationship Id="rId49" Type="http://schemas.openxmlformats.org/officeDocument/2006/relationships/slideLayout" Target="../slideLayouts/slideLayout115.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30" Type="http://schemas.openxmlformats.org/officeDocument/2006/relationships/slideLayout" Target="../slideLayouts/slideLayout96.xml"/><Relationship Id="rId31" Type="http://schemas.openxmlformats.org/officeDocument/2006/relationships/slideLayout" Target="../slideLayouts/slideLayout97.xml"/><Relationship Id="rId32" Type="http://schemas.openxmlformats.org/officeDocument/2006/relationships/slideLayout" Target="../slideLayouts/slideLayout98.xml"/><Relationship Id="rId33" Type="http://schemas.openxmlformats.org/officeDocument/2006/relationships/slideLayout" Target="../slideLayouts/slideLayout99.xml"/><Relationship Id="rId34" Type="http://schemas.openxmlformats.org/officeDocument/2006/relationships/slideLayout" Target="../slideLayouts/slideLayout100.xml"/><Relationship Id="rId35" Type="http://schemas.openxmlformats.org/officeDocument/2006/relationships/slideLayout" Target="../slideLayouts/slideLayout101.xml"/><Relationship Id="rId36" Type="http://schemas.openxmlformats.org/officeDocument/2006/relationships/slideLayout" Target="../slideLayouts/slideLayout102.xml"/><Relationship Id="rId37" Type="http://schemas.openxmlformats.org/officeDocument/2006/relationships/slideLayout" Target="../slideLayouts/slideLayout103.xml"/><Relationship Id="rId38" Type="http://schemas.openxmlformats.org/officeDocument/2006/relationships/slideLayout" Target="../slideLayouts/slideLayout104.xml"/><Relationship Id="rId39" Type="http://schemas.openxmlformats.org/officeDocument/2006/relationships/slideLayout" Target="../slideLayouts/slideLayout105.xml"/><Relationship Id="rId20" Type="http://schemas.openxmlformats.org/officeDocument/2006/relationships/slideLayout" Target="../slideLayouts/slideLayout86.xml"/><Relationship Id="rId21" Type="http://schemas.openxmlformats.org/officeDocument/2006/relationships/slideLayout" Target="../slideLayouts/slideLayout87.xml"/><Relationship Id="rId22" Type="http://schemas.openxmlformats.org/officeDocument/2006/relationships/slideLayout" Target="../slideLayouts/slideLayout88.xml"/><Relationship Id="rId23" Type="http://schemas.openxmlformats.org/officeDocument/2006/relationships/slideLayout" Target="../slideLayouts/slideLayout89.xml"/><Relationship Id="rId24" Type="http://schemas.openxmlformats.org/officeDocument/2006/relationships/slideLayout" Target="../slideLayouts/slideLayout90.xml"/><Relationship Id="rId25" Type="http://schemas.openxmlformats.org/officeDocument/2006/relationships/slideLayout" Target="../slideLayouts/slideLayout91.xml"/><Relationship Id="rId26" Type="http://schemas.openxmlformats.org/officeDocument/2006/relationships/slideLayout" Target="../slideLayouts/slideLayout92.xml"/><Relationship Id="rId27" Type="http://schemas.openxmlformats.org/officeDocument/2006/relationships/slideLayout" Target="../slideLayouts/slideLayout93.xml"/><Relationship Id="rId28" Type="http://schemas.openxmlformats.org/officeDocument/2006/relationships/slideLayout" Target="../slideLayouts/slideLayout94.xml"/><Relationship Id="rId29" Type="http://schemas.openxmlformats.org/officeDocument/2006/relationships/slideLayout" Target="../slideLayouts/slideLayout95.xml"/><Relationship Id="rId60" Type="http://schemas.openxmlformats.org/officeDocument/2006/relationships/slideLayout" Target="../slideLayouts/slideLayout126.xml"/><Relationship Id="rId61" Type="http://schemas.openxmlformats.org/officeDocument/2006/relationships/slideLayout" Target="../slideLayouts/slideLayout127.xml"/><Relationship Id="rId62" Type="http://schemas.openxmlformats.org/officeDocument/2006/relationships/slideLayout" Target="../slideLayouts/slideLayout128.xml"/><Relationship Id="rId10" Type="http://schemas.openxmlformats.org/officeDocument/2006/relationships/slideLayout" Target="../slideLayouts/slideLayout76.xml"/><Relationship Id="rId11" Type="http://schemas.openxmlformats.org/officeDocument/2006/relationships/slideLayout" Target="../slideLayouts/slideLayout77.xml"/><Relationship Id="rId12"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46.xml"/><Relationship Id="rId14" Type="http://schemas.openxmlformats.org/officeDocument/2006/relationships/slideLayout" Target="../slideLayouts/slideLayout147.xml"/><Relationship Id="rId15" Type="http://schemas.openxmlformats.org/officeDocument/2006/relationships/slideLayout" Target="../slideLayouts/slideLayout148.xml"/><Relationship Id="rId16" Type="http://schemas.openxmlformats.org/officeDocument/2006/relationships/slideLayout" Target="../slideLayouts/slideLayout149.xml"/><Relationship Id="rId17" Type="http://schemas.openxmlformats.org/officeDocument/2006/relationships/slideLayout" Target="../slideLayouts/slideLayout150.xml"/><Relationship Id="rId18" Type="http://schemas.openxmlformats.org/officeDocument/2006/relationships/slideLayout" Target="../slideLayouts/slideLayout151.xml"/><Relationship Id="rId19" Type="http://schemas.openxmlformats.org/officeDocument/2006/relationships/slideLayout" Target="../slideLayouts/slideLayout152.xml"/><Relationship Id="rId63" Type="http://schemas.openxmlformats.org/officeDocument/2006/relationships/slideLayout" Target="../slideLayouts/slideLayout196.xml"/><Relationship Id="rId64" Type="http://schemas.openxmlformats.org/officeDocument/2006/relationships/slideLayout" Target="../slideLayouts/slideLayout197.xml"/><Relationship Id="rId65" Type="http://schemas.openxmlformats.org/officeDocument/2006/relationships/slideLayout" Target="../slideLayouts/slideLayout198.xml"/><Relationship Id="rId66" Type="http://schemas.openxmlformats.org/officeDocument/2006/relationships/slideLayout" Target="../slideLayouts/slideLayout199.xml"/><Relationship Id="rId67" Type="http://schemas.openxmlformats.org/officeDocument/2006/relationships/theme" Target="../theme/theme3.xml"/><Relationship Id="rId68" Type="http://schemas.openxmlformats.org/officeDocument/2006/relationships/image" Target="../media/image1.png"/><Relationship Id="rId50" Type="http://schemas.openxmlformats.org/officeDocument/2006/relationships/slideLayout" Target="../slideLayouts/slideLayout183.xml"/><Relationship Id="rId51" Type="http://schemas.openxmlformats.org/officeDocument/2006/relationships/slideLayout" Target="../slideLayouts/slideLayout184.xml"/><Relationship Id="rId52" Type="http://schemas.openxmlformats.org/officeDocument/2006/relationships/slideLayout" Target="../slideLayouts/slideLayout185.xml"/><Relationship Id="rId53" Type="http://schemas.openxmlformats.org/officeDocument/2006/relationships/slideLayout" Target="../slideLayouts/slideLayout186.xml"/><Relationship Id="rId54" Type="http://schemas.openxmlformats.org/officeDocument/2006/relationships/slideLayout" Target="../slideLayouts/slideLayout187.xml"/><Relationship Id="rId55" Type="http://schemas.openxmlformats.org/officeDocument/2006/relationships/slideLayout" Target="../slideLayouts/slideLayout188.xml"/><Relationship Id="rId56" Type="http://schemas.openxmlformats.org/officeDocument/2006/relationships/slideLayout" Target="../slideLayouts/slideLayout189.xml"/><Relationship Id="rId57" Type="http://schemas.openxmlformats.org/officeDocument/2006/relationships/slideLayout" Target="../slideLayouts/slideLayout190.xml"/><Relationship Id="rId58" Type="http://schemas.openxmlformats.org/officeDocument/2006/relationships/slideLayout" Target="../slideLayouts/slideLayout191.xml"/><Relationship Id="rId59" Type="http://schemas.openxmlformats.org/officeDocument/2006/relationships/slideLayout" Target="../slideLayouts/slideLayout192.xml"/><Relationship Id="rId40" Type="http://schemas.openxmlformats.org/officeDocument/2006/relationships/slideLayout" Target="../slideLayouts/slideLayout173.xml"/><Relationship Id="rId41" Type="http://schemas.openxmlformats.org/officeDocument/2006/relationships/slideLayout" Target="../slideLayouts/slideLayout174.xml"/><Relationship Id="rId42" Type="http://schemas.openxmlformats.org/officeDocument/2006/relationships/slideLayout" Target="../slideLayouts/slideLayout175.xml"/><Relationship Id="rId43" Type="http://schemas.openxmlformats.org/officeDocument/2006/relationships/slideLayout" Target="../slideLayouts/slideLayout176.xml"/><Relationship Id="rId44" Type="http://schemas.openxmlformats.org/officeDocument/2006/relationships/slideLayout" Target="../slideLayouts/slideLayout177.xml"/><Relationship Id="rId45" Type="http://schemas.openxmlformats.org/officeDocument/2006/relationships/slideLayout" Target="../slideLayouts/slideLayout178.xml"/><Relationship Id="rId46" Type="http://schemas.openxmlformats.org/officeDocument/2006/relationships/slideLayout" Target="../slideLayouts/slideLayout179.xml"/><Relationship Id="rId47" Type="http://schemas.openxmlformats.org/officeDocument/2006/relationships/slideLayout" Target="../slideLayouts/slideLayout180.xml"/><Relationship Id="rId48" Type="http://schemas.openxmlformats.org/officeDocument/2006/relationships/slideLayout" Target="../slideLayouts/slideLayout181.xml"/><Relationship Id="rId49" Type="http://schemas.openxmlformats.org/officeDocument/2006/relationships/slideLayout" Target="../slideLayouts/slideLayout182.xml"/><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30" Type="http://schemas.openxmlformats.org/officeDocument/2006/relationships/slideLayout" Target="../slideLayouts/slideLayout163.xml"/><Relationship Id="rId31" Type="http://schemas.openxmlformats.org/officeDocument/2006/relationships/slideLayout" Target="../slideLayouts/slideLayout164.xml"/><Relationship Id="rId32" Type="http://schemas.openxmlformats.org/officeDocument/2006/relationships/slideLayout" Target="../slideLayouts/slideLayout165.xml"/><Relationship Id="rId33" Type="http://schemas.openxmlformats.org/officeDocument/2006/relationships/slideLayout" Target="../slideLayouts/slideLayout166.xml"/><Relationship Id="rId34" Type="http://schemas.openxmlformats.org/officeDocument/2006/relationships/slideLayout" Target="../slideLayouts/slideLayout167.xml"/><Relationship Id="rId35" Type="http://schemas.openxmlformats.org/officeDocument/2006/relationships/slideLayout" Target="../slideLayouts/slideLayout168.xml"/><Relationship Id="rId36" Type="http://schemas.openxmlformats.org/officeDocument/2006/relationships/slideLayout" Target="../slideLayouts/slideLayout169.xml"/><Relationship Id="rId37" Type="http://schemas.openxmlformats.org/officeDocument/2006/relationships/slideLayout" Target="../slideLayouts/slideLayout170.xml"/><Relationship Id="rId38" Type="http://schemas.openxmlformats.org/officeDocument/2006/relationships/slideLayout" Target="../slideLayouts/slideLayout171.xml"/><Relationship Id="rId39" Type="http://schemas.openxmlformats.org/officeDocument/2006/relationships/slideLayout" Target="../slideLayouts/slideLayout172.xml"/><Relationship Id="rId20" Type="http://schemas.openxmlformats.org/officeDocument/2006/relationships/slideLayout" Target="../slideLayouts/slideLayout153.xml"/><Relationship Id="rId21" Type="http://schemas.openxmlformats.org/officeDocument/2006/relationships/slideLayout" Target="../slideLayouts/slideLayout154.xml"/><Relationship Id="rId22" Type="http://schemas.openxmlformats.org/officeDocument/2006/relationships/slideLayout" Target="../slideLayouts/slideLayout155.xml"/><Relationship Id="rId23" Type="http://schemas.openxmlformats.org/officeDocument/2006/relationships/slideLayout" Target="../slideLayouts/slideLayout156.xml"/><Relationship Id="rId24" Type="http://schemas.openxmlformats.org/officeDocument/2006/relationships/slideLayout" Target="../slideLayouts/slideLayout157.xml"/><Relationship Id="rId25" Type="http://schemas.openxmlformats.org/officeDocument/2006/relationships/slideLayout" Target="../slideLayouts/slideLayout158.xml"/><Relationship Id="rId26" Type="http://schemas.openxmlformats.org/officeDocument/2006/relationships/slideLayout" Target="../slideLayouts/slideLayout159.xml"/><Relationship Id="rId27" Type="http://schemas.openxmlformats.org/officeDocument/2006/relationships/slideLayout" Target="../slideLayouts/slideLayout160.xml"/><Relationship Id="rId28" Type="http://schemas.openxmlformats.org/officeDocument/2006/relationships/slideLayout" Target="../slideLayouts/slideLayout161.xml"/><Relationship Id="rId29" Type="http://schemas.openxmlformats.org/officeDocument/2006/relationships/slideLayout" Target="../slideLayouts/slideLayout162.xml"/><Relationship Id="rId60" Type="http://schemas.openxmlformats.org/officeDocument/2006/relationships/slideLayout" Target="../slideLayouts/slideLayout193.xml"/><Relationship Id="rId61" Type="http://schemas.openxmlformats.org/officeDocument/2006/relationships/slideLayout" Target="../slideLayouts/slideLayout194.xml"/><Relationship Id="rId62" Type="http://schemas.openxmlformats.org/officeDocument/2006/relationships/slideLayout" Target="../slideLayouts/slideLayout195.xml"/><Relationship Id="rId10" Type="http://schemas.openxmlformats.org/officeDocument/2006/relationships/slideLayout" Target="../slideLayouts/slideLayout143.xml"/><Relationship Id="rId11" Type="http://schemas.openxmlformats.org/officeDocument/2006/relationships/slideLayout" Target="../slideLayouts/slideLayout144.xml"/><Relationship Id="rId12" Type="http://schemas.openxmlformats.org/officeDocument/2006/relationships/slideLayout" Target="../slideLayouts/slideLayout14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12.xml"/><Relationship Id="rId14" Type="http://schemas.openxmlformats.org/officeDocument/2006/relationships/slideLayout" Target="../slideLayouts/slideLayout213.xml"/><Relationship Id="rId15" Type="http://schemas.openxmlformats.org/officeDocument/2006/relationships/slideLayout" Target="../slideLayouts/slideLayout214.xml"/><Relationship Id="rId16" Type="http://schemas.openxmlformats.org/officeDocument/2006/relationships/slideLayout" Target="../slideLayouts/slideLayout215.xml"/><Relationship Id="rId17" Type="http://schemas.openxmlformats.org/officeDocument/2006/relationships/slideLayout" Target="../slideLayouts/slideLayout216.xml"/><Relationship Id="rId18" Type="http://schemas.openxmlformats.org/officeDocument/2006/relationships/slideLayout" Target="../slideLayouts/slideLayout217.xml"/><Relationship Id="rId19" Type="http://schemas.openxmlformats.org/officeDocument/2006/relationships/slideLayout" Target="../slideLayouts/slideLayout218.xml"/><Relationship Id="rId63" Type="http://schemas.openxmlformats.org/officeDocument/2006/relationships/slideLayout" Target="../slideLayouts/slideLayout262.xml"/><Relationship Id="rId64" Type="http://schemas.openxmlformats.org/officeDocument/2006/relationships/slideLayout" Target="../slideLayouts/slideLayout263.xml"/><Relationship Id="rId65" Type="http://schemas.openxmlformats.org/officeDocument/2006/relationships/slideLayout" Target="../slideLayouts/slideLayout264.xml"/><Relationship Id="rId66" Type="http://schemas.openxmlformats.org/officeDocument/2006/relationships/slideLayout" Target="../slideLayouts/slideLayout265.xml"/><Relationship Id="rId67" Type="http://schemas.openxmlformats.org/officeDocument/2006/relationships/slideLayout" Target="../slideLayouts/slideLayout266.xml"/><Relationship Id="rId68" Type="http://schemas.openxmlformats.org/officeDocument/2006/relationships/theme" Target="../theme/theme4.xml"/><Relationship Id="rId69" Type="http://schemas.openxmlformats.org/officeDocument/2006/relationships/image" Target="../media/image1.png"/><Relationship Id="rId50" Type="http://schemas.openxmlformats.org/officeDocument/2006/relationships/slideLayout" Target="../slideLayouts/slideLayout249.xml"/><Relationship Id="rId51" Type="http://schemas.openxmlformats.org/officeDocument/2006/relationships/slideLayout" Target="../slideLayouts/slideLayout250.xml"/><Relationship Id="rId52" Type="http://schemas.openxmlformats.org/officeDocument/2006/relationships/slideLayout" Target="../slideLayouts/slideLayout251.xml"/><Relationship Id="rId53" Type="http://schemas.openxmlformats.org/officeDocument/2006/relationships/slideLayout" Target="../slideLayouts/slideLayout252.xml"/><Relationship Id="rId54" Type="http://schemas.openxmlformats.org/officeDocument/2006/relationships/slideLayout" Target="../slideLayouts/slideLayout253.xml"/><Relationship Id="rId55" Type="http://schemas.openxmlformats.org/officeDocument/2006/relationships/slideLayout" Target="../slideLayouts/slideLayout254.xml"/><Relationship Id="rId56" Type="http://schemas.openxmlformats.org/officeDocument/2006/relationships/slideLayout" Target="../slideLayouts/slideLayout255.xml"/><Relationship Id="rId57" Type="http://schemas.openxmlformats.org/officeDocument/2006/relationships/slideLayout" Target="../slideLayouts/slideLayout256.xml"/><Relationship Id="rId58" Type="http://schemas.openxmlformats.org/officeDocument/2006/relationships/slideLayout" Target="../slideLayouts/slideLayout257.xml"/><Relationship Id="rId59" Type="http://schemas.openxmlformats.org/officeDocument/2006/relationships/slideLayout" Target="../slideLayouts/slideLayout258.xml"/><Relationship Id="rId40" Type="http://schemas.openxmlformats.org/officeDocument/2006/relationships/slideLayout" Target="../slideLayouts/slideLayout239.xml"/><Relationship Id="rId41" Type="http://schemas.openxmlformats.org/officeDocument/2006/relationships/slideLayout" Target="../slideLayouts/slideLayout240.xml"/><Relationship Id="rId42" Type="http://schemas.openxmlformats.org/officeDocument/2006/relationships/slideLayout" Target="../slideLayouts/slideLayout241.xml"/><Relationship Id="rId43" Type="http://schemas.openxmlformats.org/officeDocument/2006/relationships/slideLayout" Target="../slideLayouts/slideLayout242.xml"/><Relationship Id="rId44" Type="http://schemas.openxmlformats.org/officeDocument/2006/relationships/slideLayout" Target="../slideLayouts/slideLayout243.xml"/><Relationship Id="rId45" Type="http://schemas.openxmlformats.org/officeDocument/2006/relationships/slideLayout" Target="../slideLayouts/slideLayout244.xml"/><Relationship Id="rId46" Type="http://schemas.openxmlformats.org/officeDocument/2006/relationships/slideLayout" Target="../slideLayouts/slideLayout245.xml"/><Relationship Id="rId47" Type="http://schemas.openxmlformats.org/officeDocument/2006/relationships/slideLayout" Target="../slideLayouts/slideLayout246.xml"/><Relationship Id="rId48" Type="http://schemas.openxmlformats.org/officeDocument/2006/relationships/slideLayout" Target="../slideLayouts/slideLayout247.xml"/><Relationship Id="rId49" Type="http://schemas.openxmlformats.org/officeDocument/2006/relationships/slideLayout" Target="../slideLayouts/slideLayout248.xml"/><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30" Type="http://schemas.openxmlformats.org/officeDocument/2006/relationships/slideLayout" Target="../slideLayouts/slideLayout229.xml"/><Relationship Id="rId31" Type="http://schemas.openxmlformats.org/officeDocument/2006/relationships/slideLayout" Target="../slideLayouts/slideLayout230.xml"/><Relationship Id="rId32" Type="http://schemas.openxmlformats.org/officeDocument/2006/relationships/slideLayout" Target="../slideLayouts/slideLayout231.xml"/><Relationship Id="rId33" Type="http://schemas.openxmlformats.org/officeDocument/2006/relationships/slideLayout" Target="../slideLayouts/slideLayout232.xml"/><Relationship Id="rId34" Type="http://schemas.openxmlformats.org/officeDocument/2006/relationships/slideLayout" Target="../slideLayouts/slideLayout233.xml"/><Relationship Id="rId35" Type="http://schemas.openxmlformats.org/officeDocument/2006/relationships/slideLayout" Target="../slideLayouts/slideLayout234.xml"/><Relationship Id="rId36" Type="http://schemas.openxmlformats.org/officeDocument/2006/relationships/slideLayout" Target="../slideLayouts/slideLayout235.xml"/><Relationship Id="rId37" Type="http://schemas.openxmlformats.org/officeDocument/2006/relationships/slideLayout" Target="../slideLayouts/slideLayout236.xml"/><Relationship Id="rId38" Type="http://schemas.openxmlformats.org/officeDocument/2006/relationships/slideLayout" Target="../slideLayouts/slideLayout237.xml"/><Relationship Id="rId39" Type="http://schemas.openxmlformats.org/officeDocument/2006/relationships/slideLayout" Target="../slideLayouts/slideLayout238.xml"/><Relationship Id="rId20" Type="http://schemas.openxmlformats.org/officeDocument/2006/relationships/slideLayout" Target="../slideLayouts/slideLayout219.xml"/><Relationship Id="rId21" Type="http://schemas.openxmlformats.org/officeDocument/2006/relationships/slideLayout" Target="../slideLayouts/slideLayout220.xml"/><Relationship Id="rId22" Type="http://schemas.openxmlformats.org/officeDocument/2006/relationships/slideLayout" Target="../slideLayouts/slideLayout221.xml"/><Relationship Id="rId23" Type="http://schemas.openxmlformats.org/officeDocument/2006/relationships/slideLayout" Target="../slideLayouts/slideLayout222.xml"/><Relationship Id="rId24" Type="http://schemas.openxmlformats.org/officeDocument/2006/relationships/slideLayout" Target="../slideLayouts/slideLayout223.xml"/><Relationship Id="rId25" Type="http://schemas.openxmlformats.org/officeDocument/2006/relationships/slideLayout" Target="../slideLayouts/slideLayout224.xml"/><Relationship Id="rId26" Type="http://schemas.openxmlformats.org/officeDocument/2006/relationships/slideLayout" Target="../slideLayouts/slideLayout225.xml"/><Relationship Id="rId27" Type="http://schemas.openxmlformats.org/officeDocument/2006/relationships/slideLayout" Target="../slideLayouts/slideLayout226.xml"/><Relationship Id="rId28" Type="http://schemas.openxmlformats.org/officeDocument/2006/relationships/slideLayout" Target="../slideLayouts/slideLayout227.xml"/><Relationship Id="rId29" Type="http://schemas.openxmlformats.org/officeDocument/2006/relationships/slideLayout" Target="../slideLayouts/slideLayout228.xml"/><Relationship Id="rId60" Type="http://schemas.openxmlformats.org/officeDocument/2006/relationships/slideLayout" Target="../slideLayouts/slideLayout259.xml"/><Relationship Id="rId61" Type="http://schemas.openxmlformats.org/officeDocument/2006/relationships/slideLayout" Target="../slideLayouts/slideLayout260.xml"/><Relationship Id="rId62" Type="http://schemas.openxmlformats.org/officeDocument/2006/relationships/slideLayout" Target="../slideLayouts/slideLayout261.xml"/><Relationship Id="rId10" Type="http://schemas.openxmlformats.org/officeDocument/2006/relationships/slideLayout" Target="../slideLayouts/slideLayout209.xml"/><Relationship Id="rId11" Type="http://schemas.openxmlformats.org/officeDocument/2006/relationships/slideLayout" Target="../slideLayouts/slideLayout210.xml"/><Relationship Id="rId12" Type="http://schemas.openxmlformats.org/officeDocument/2006/relationships/slideLayout" Target="../slideLayouts/slideLayout2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 xmlns:a16="http://schemas.microsoft.com/office/drawing/2014/main" id="{203E2328-2F21-634F-ADD6-C3A2050D210C}"/>
              </a:ext>
            </a:extLst>
          </p:cNvPr>
          <p:cNvSpPr txBox="1"/>
          <p:nvPr userDrawn="1"/>
        </p:nvSpPr>
        <p:spPr>
          <a:xfrm>
            <a:off x="20364443" y="13408223"/>
            <a:ext cx="3404650" cy="307777"/>
          </a:xfrm>
          <a:prstGeom prst="rect">
            <a:avLst/>
          </a:prstGeom>
          <a:noFill/>
        </p:spPr>
        <p:txBody>
          <a:bodyPr wrap="none" rtlCol="0">
            <a:spAutoFit/>
          </a:bodyPr>
          <a:lstStyle/>
          <a:p>
            <a:r>
              <a:rPr lang="en-US" sz="1400" dirty="0"/>
              <a:t>COPYRIGHT © THE LEGACY COMPANIES, LLC</a:t>
            </a:r>
          </a:p>
        </p:txBody>
      </p:sp>
      <p:pic>
        <p:nvPicPr>
          <p:cNvPr id="9" name="Picture 8" descr="A picture containing clock&#10;&#10;Description automatically generated">
            <a:extLst>
              <a:ext uri="{FF2B5EF4-FFF2-40B4-BE49-F238E27FC236}">
                <a16:creationId xmlns="" xmlns:a16="http://schemas.microsoft.com/office/drawing/2014/main" id="{DF71AD4A-6FD8-1944-A67E-7AC5F88A53D8}"/>
              </a:ext>
            </a:extLst>
          </p:cNvPr>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01" r:id="rId1"/>
    <p:sldLayoutId id="2147484112" r:id="rId2"/>
    <p:sldLayoutId id="2147484113" r:id="rId3"/>
    <p:sldLayoutId id="2147484065" r:id="rId4"/>
    <p:sldLayoutId id="2147484049" r:id="rId5"/>
    <p:sldLayoutId id="2147484050" r:id="rId6"/>
    <p:sldLayoutId id="2147484051" r:id="rId7"/>
    <p:sldLayoutId id="2147484052" r:id="rId8"/>
    <p:sldLayoutId id="2147484053" r:id="rId9"/>
    <p:sldLayoutId id="2147484058" r:id="rId10"/>
    <p:sldLayoutId id="2147484066" r:id="rId11"/>
    <p:sldLayoutId id="2147484076" r:id="rId12"/>
    <p:sldLayoutId id="2147484067" r:id="rId13"/>
    <p:sldLayoutId id="2147484068" r:id="rId14"/>
    <p:sldLayoutId id="2147484069" r:id="rId15"/>
    <p:sldLayoutId id="2147484070" r:id="rId16"/>
    <p:sldLayoutId id="2147484071" r:id="rId17"/>
    <p:sldLayoutId id="2147484059" r:id="rId18"/>
    <p:sldLayoutId id="2147484060" r:id="rId19"/>
    <p:sldLayoutId id="2147484072" r:id="rId20"/>
    <p:sldLayoutId id="2147484073" r:id="rId21"/>
    <p:sldLayoutId id="2147484074" r:id="rId22"/>
    <p:sldLayoutId id="2147484075" r:id="rId23"/>
    <p:sldLayoutId id="2147484077" r:id="rId24"/>
    <p:sldLayoutId id="2147484078" r:id="rId25"/>
    <p:sldLayoutId id="2147484079" r:id="rId26"/>
    <p:sldLayoutId id="2147484080" r:id="rId27"/>
    <p:sldLayoutId id="2147484086" r:id="rId28"/>
    <p:sldLayoutId id="2147484087" r:id="rId29"/>
    <p:sldLayoutId id="2147484088" r:id="rId30"/>
    <p:sldLayoutId id="2147484119" r:id="rId31"/>
    <p:sldLayoutId id="2147484118" r:id="rId32"/>
    <p:sldLayoutId id="2147484105" r:id="rId33"/>
    <p:sldLayoutId id="2147484064" r:id="rId34"/>
    <p:sldLayoutId id="2147484062" r:id="rId35"/>
    <p:sldLayoutId id="2147484063" r:id="rId36"/>
    <p:sldLayoutId id="2147483985" r:id="rId37"/>
    <p:sldLayoutId id="2147484081" r:id="rId38"/>
    <p:sldLayoutId id="2147484082" r:id="rId39"/>
    <p:sldLayoutId id="2147484083" r:id="rId40"/>
    <p:sldLayoutId id="2147484084" r:id="rId41"/>
    <p:sldLayoutId id="2147484085" r:id="rId42"/>
    <p:sldLayoutId id="2147484089" r:id="rId43"/>
    <p:sldLayoutId id="2147484092" r:id="rId44"/>
    <p:sldLayoutId id="2147484114" r:id="rId45"/>
    <p:sldLayoutId id="2147484090" r:id="rId46"/>
    <p:sldLayoutId id="2147484091" r:id="rId47"/>
    <p:sldLayoutId id="2147484093" r:id="rId48"/>
    <p:sldLayoutId id="2147484094" r:id="rId49"/>
    <p:sldLayoutId id="2147484095" r:id="rId50"/>
    <p:sldLayoutId id="2147484096" r:id="rId51"/>
    <p:sldLayoutId id="2147484097" r:id="rId52"/>
    <p:sldLayoutId id="2147484098" r:id="rId53"/>
    <p:sldLayoutId id="2147484099" r:id="rId54"/>
    <p:sldLayoutId id="2147484100" r:id="rId55"/>
    <p:sldLayoutId id="2147484101" r:id="rId56"/>
    <p:sldLayoutId id="2147484117" r:id="rId57"/>
    <p:sldLayoutId id="2147484102" r:id="rId58"/>
    <p:sldLayoutId id="2147484103" r:id="rId59"/>
    <p:sldLayoutId id="2147484104" r:id="rId60"/>
    <p:sldLayoutId id="2147484107" r:id="rId61"/>
    <p:sldLayoutId id="2147484108" r:id="rId62"/>
    <p:sldLayoutId id="2147484109" r:id="rId63"/>
    <p:sldLayoutId id="2147484110" r:id="rId64"/>
    <p:sldLayoutId id="2147484111" r:id="rId65"/>
    <p:sldLayoutId id="2147483952" r:id="rId6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 xmlns:a16="http://schemas.microsoft.com/office/drawing/2014/main" id="{203E2328-2F21-634F-ADD6-C3A2050D210C}"/>
              </a:ext>
            </a:extLst>
          </p:cNvPr>
          <p:cNvSpPr txBox="1"/>
          <p:nvPr userDrawn="1"/>
        </p:nvSpPr>
        <p:spPr>
          <a:xfrm>
            <a:off x="20384322" y="13408223"/>
            <a:ext cx="3404650" cy="307777"/>
          </a:xfrm>
          <a:prstGeom prst="rect">
            <a:avLst/>
          </a:prstGeom>
          <a:noFill/>
        </p:spPr>
        <p:txBody>
          <a:bodyPr wrap="none" rtlCol="0">
            <a:spAutoFit/>
          </a:bodyPr>
          <a:lstStyle/>
          <a:p>
            <a:r>
              <a:rPr lang="en-US" sz="1400" dirty="0">
                <a:solidFill>
                  <a:srgbClr val="7F7F7F"/>
                </a:solidFill>
              </a:rPr>
              <a:t>COPYRIGHT © THE LEGACY COMPANIES, LLC</a:t>
            </a:r>
          </a:p>
        </p:txBody>
      </p:sp>
      <p:pic>
        <p:nvPicPr>
          <p:cNvPr id="9" name="Picture 8" descr="A picture containing clock&#10;&#10;Description automatically generated">
            <a:extLst>
              <a:ext uri="{FF2B5EF4-FFF2-40B4-BE49-F238E27FC236}">
                <a16:creationId xmlns="" xmlns:a16="http://schemas.microsoft.com/office/drawing/2014/main" id="{DF71AD4A-6FD8-1944-A67E-7AC5F88A53D8}"/>
              </a:ext>
            </a:extLst>
          </p:cNvPr>
          <p:cNvPicPr>
            <a:picLocks noChangeAspect="1"/>
          </p:cNvPicPr>
          <p:nvPr userDrawn="1"/>
        </p:nvPicPr>
        <p:blipFill>
          <a:blip r:embed="rId69">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1599875185"/>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 id="2147484138" r:id="rId18"/>
    <p:sldLayoutId id="2147484139" r:id="rId19"/>
    <p:sldLayoutId id="2147484140" r:id="rId20"/>
    <p:sldLayoutId id="2147484141" r:id="rId21"/>
    <p:sldLayoutId id="2147484142" r:id="rId22"/>
    <p:sldLayoutId id="2147484143" r:id="rId23"/>
    <p:sldLayoutId id="2147484144" r:id="rId24"/>
    <p:sldLayoutId id="2147484145" r:id="rId25"/>
    <p:sldLayoutId id="2147484146" r:id="rId26"/>
    <p:sldLayoutId id="2147484147" r:id="rId27"/>
    <p:sldLayoutId id="2147484148" r:id="rId28"/>
    <p:sldLayoutId id="2147484149" r:id="rId29"/>
    <p:sldLayoutId id="2147484150" r:id="rId30"/>
    <p:sldLayoutId id="2147484151" r:id="rId31"/>
    <p:sldLayoutId id="2147484152" r:id="rId32"/>
    <p:sldLayoutId id="2147484153" r:id="rId33"/>
    <p:sldLayoutId id="2147484154" r:id="rId34"/>
    <p:sldLayoutId id="2147484155" r:id="rId35"/>
    <p:sldLayoutId id="2147484156" r:id="rId36"/>
    <p:sldLayoutId id="2147484157" r:id="rId37"/>
    <p:sldLayoutId id="2147484158" r:id="rId38"/>
    <p:sldLayoutId id="2147484159" r:id="rId39"/>
    <p:sldLayoutId id="2147484160" r:id="rId40"/>
    <p:sldLayoutId id="2147484161" r:id="rId41"/>
    <p:sldLayoutId id="2147484162" r:id="rId42"/>
    <p:sldLayoutId id="2147484163" r:id="rId43"/>
    <p:sldLayoutId id="2147484164" r:id="rId44"/>
    <p:sldLayoutId id="2147484165" r:id="rId45"/>
    <p:sldLayoutId id="2147484166" r:id="rId46"/>
    <p:sldLayoutId id="2147484167" r:id="rId47"/>
    <p:sldLayoutId id="2147484168" r:id="rId48"/>
    <p:sldLayoutId id="2147484169" r:id="rId49"/>
    <p:sldLayoutId id="2147484170" r:id="rId50"/>
    <p:sldLayoutId id="2147484171" r:id="rId51"/>
    <p:sldLayoutId id="2147484172" r:id="rId52"/>
    <p:sldLayoutId id="2147484173" r:id="rId53"/>
    <p:sldLayoutId id="2147484174" r:id="rId54"/>
    <p:sldLayoutId id="2147484175" r:id="rId55"/>
    <p:sldLayoutId id="2147484176" r:id="rId56"/>
    <p:sldLayoutId id="2147484177" r:id="rId57"/>
    <p:sldLayoutId id="2147484178" r:id="rId58"/>
    <p:sldLayoutId id="2147484179" r:id="rId59"/>
    <p:sldLayoutId id="2147484180" r:id="rId60"/>
    <p:sldLayoutId id="2147484181" r:id="rId61"/>
    <p:sldLayoutId id="2147484182" r:id="rId62"/>
    <p:sldLayoutId id="2147484183" r:id="rId63"/>
    <p:sldLayoutId id="2147484184" r:id="rId64"/>
    <p:sldLayoutId id="2147484185" r:id="rId65"/>
    <p:sldLayoutId id="2147484186" r:id="rId66"/>
    <p:sldLayoutId id="2147484329" r:id="rId67"/>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 xmlns:a16="http://schemas.microsoft.com/office/drawing/2014/main" id="{203E2328-2F21-634F-ADD6-C3A2050D210C}"/>
              </a:ext>
            </a:extLst>
          </p:cNvPr>
          <p:cNvSpPr txBox="1"/>
          <p:nvPr userDrawn="1"/>
        </p:nvSpPr>
        <p:spPr>
          <a:xfrm>
            <a:off x="20425003" y="13408223"/>
            <a:ext cx="3404650" cy="307777"/>
          </a:xfrm>
          <a:prstGeom prst="rect">
            <a:avLst/>
          </a:prstGeom>
          <a:noFill/>
        </p:spPr>
        <p:txBody>
          <a:bodyPr wrap="none" rtlCol="0">
            <a:spAutoFit/>
          </a:bodyPr>
          <a:lstStyle/>
          <a:p>
            <a:r>
              <a:rPr lang="en-US" sz="1400" dirty="0">
                <a:solidFill>
                  <a:srgbClr val="7F7F7F"/>
                </a:solidFill>
              </a:rPr>
              <a:t>COPYRIGHT © THE LEGACY COMPANIES, LLC</a:t>
            </a:r>
          </a:p>
        </p:txBody>
      </p:sp>
      <p:pic>
        <p:nvPicPr>
          <p:cNvPr id="9" name="Picture 8" descr="A picture containing clock&#10;&#10;Description automatically generated">
            <a:extLst>
              <a:ext uri="{FF2B5EF4-FFF2-40B4-BE49-F238E27FC236}">
                <a16:creationId xmlns="" xmlns:a16="http://schemas.microsoft.com/office/drawing/2014/main" id="{DF71AD4A-6FD8-1944-A67E-7AC5F88A53D8}"/>
              </a:ext>
            </a:extLst>
          </p:cNvPr>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806085227"/>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 id="2147484215" r:id="rId24"/>
    <p:sldLayoutId id="2147484216" r:id="rId25"/>
    <p:sldLayoutId id="2147484217" r:id="rId26"/>
    <p:sldLayoutId id="2147484218" r:id="rId27"/>
    <p:sldLayoutId id="2147484219" r:id="rId28"/>
    <p:sldLayoutId id="2147484220" r:id="rId29"/>
    <p:sldLayoutId id="2147484221" r:id="rId30"/>
    <p:sldLayoutId id="2147484222" r:id="rId31"/>
    <p:sldLayoutId id="2147484223" r:id="rId32"/>
    <p:sldLayoutId id="2147484224" r:id="rId33"/>
    <p:sldLayoutId id="2147484225" r:id="rId34"/>
    <p:sldLayoutId id="2147484226" r:id="rId35"/>
    <p:sldLayoutId id="2147484227" r:id="rId36"/>
    <p:sldLayoutId id="2147484228" r:id="rId37"/>
    <p:sldLayoutId id="2147484229" r:id="rId38"/>
    <p:sldLayoutId id="2147484230" r:id="rId39"/>
    <p:sldLayoutId id="2147484231" r:id="rId40"/>
    <p:sldLayoutId id="2147484232" r:id="rId41"/>
    <p:sldLayoutId id="2147484233" r:id="rId42"/>
    <p:sldLayoutId id="2147484234" r:id="rId43"/>
    <p:sldLayoutId id="2147484235" r:id="rId44"/>
    <p:sldLayoutId id="2147484236" r:id="rId45"/>
    <p:sldLayoutId id="2147484237" r:id="rId46"/>
    <p:sldLayoutId id="2147484238" r:id="rId47"/>
    <p:sldLayoutId id="2147484239" r:id="rId48"/>
    <p:sldLayoutId id="2147484240" r:id="rId49"/>
    <p:sldLayoutId id="2147484241" r:id="rId50"/>
    <p:sldLayoutId id="2147484242" r:id="rId51"/>
    <p:sldLayoutId id="2147484243" r:id="rId52"/>
    <p:sldLayoutId id="2147484244" r:id="rId53"/>
    <p:sldLayoutId id="2147484245" r:id="rId54"/>
    <p:sldLayoutId id="2147484246" r:id="rId55"/>
    <p:sldLayoutId id="2147484247" r:id="rId56"/>
    <p:sldLayoutId id="2147484248" r:id="rId57"/>
    <p:sldLayoutId id="2147484249" r:id="rId58"/>
    <p:sldLayoutId id="2147484250" r:id="rId59"/>
    <p:sldLayoutId id="2147484251" r:id="rId60"/>
    <p:sldLayoutId id="2147484252" r:id="rId61"/>
    <p:sldLayoutId id="2147484253" r:id="rId62"/>
    <p:sldLayoutId id="2147484254" r:id="rId63"/>
    <p:sldLayoutId id="2147484255" r:id="rId64"/>
    <p:sldLayoutId id="2147484256" r:id="rId65"/>
    <p:sldLayoutId id="2147484257" r:id="rId6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 xmlns:a16="http://schemas.microsoft.com/office/drawing/2014/main" id="{203E2328-2F21-634F-ADD6-C3A2050D210C}"/>
              </a:ext>
            </a:extLst>
          </p:cNvPr>
          <p:cNvSpPr txBox="1"/>
          <p:nvPr userDrawn="1"/>
        </p:nvSpPr>
        <p:spPr>
          <a:xfrm>
            <a:off x="20425002" y="13408223"/>
            <a:ext cx="3404650" cy="307777"/>
          </a:xfrm>
          <a:prstGeom prst="rect">
            <a:avLst/>
          </a:prstGeom>
          <a:noFill/>
        </p:spPr>
        <p:txBody>
          <a:bodyPr wrap="none" rtlCol="0">
            <a:spAutoFit/>
          </a:bodyPr>
          <a:lstStyle/>
          <a:p>
            <a:r>
              <a:rPr lang="en-US" sz="1400" dirty="0">
                <a:solidFill>
                  <a:srgbClr val="7F7F7F"/>
                </a:solidFill>
              </a:rPr>
              <a:t>COPYRIGHT © THE LEGACY COMPANIES, LLC</a:t>
            </a:r>
          </a:p>
        </p:txBody>
      </p:sp>
      <p:pic>
        <p:nvPicPr>
          <p:cNvPr id="9" name="Picture 8" descr="A picture containing clock&#10;&#10;Description automatically generated">
            <a:extLst>
              <a:ext uri="{FF2B5EF4-FFF2-40B4-BE49-F238E27FC236}">
                <a16:creationId xmlns="" xmlns:a16="http://schemas.microsoft.com/office/drawing/2014/main" id="{DF71AD4A-6FD8-1944-A67E-7AC5F88A53D8}"/>
              </a:ext>
            </a:extLst>
          </p:cNvPr>
          <p:cNvPicPr>
            <a:picLocks noChangeAspect="1"/>
          </p:cNvPicPr>
          <p:nvPr userDrawn="1"/>
        </p:nvPicPr>
        <p:blipFill>
          <a:blip r:embed="rId69">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18751206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 id="2147484275" r:id="rId15"/>
    <p:sldLayoutId id="2147484276" r:id="rId16"/>
    <p:sldLayoutId id="2147484277" r:id="rId17"/>
    <p:sldLayoutId id="2147484278" r:id="rId18"/>
    <p:sldLayoutId id="2147484279" r:id="rId19"/>
    <p:sldLayoutId id="2147484280" r:id="rId20"/>
    <p:sldLayoutId id="2147484281" r:id="rId21"/>
    <p:sldLayoutId id="2147484282" r:id="rId22"/>
    <p:sldLayoutId id="2147484283" r:id="rId23"/>
    <p:sldLayoutId id="2147484284" r:id="rId24"/>
    <p:sldLayoutId id="2147484285" r:id="rId25"/>
    <p:sldLayoutId id="2147484286" r:id="rId26"/>
    <p:sldLayoutId id="2147484287" r:id="rId27"/>
    <p:sldLayoutId id="2147484288" r:id="rId28"/>
    <p:sldLayoutId id="2147484289" r:id="rId29"/>
    <p:sldLayoutId id="2147484290" r:id="rId30"/>
    <p:sldLayoutId id="2147484291" r:id="rId31"/>
    <p:sldLayoutId id="2147484292" r:id="rId32"/>
    <p:sldLayoutId id="2147484293" r:id="rId33"/>
    <p:sldLayoutId id="2147484294" r:id="rId34"/>
    <p:sldLayoutId id="2147484295" r:id="rId35"/>
    <p:sldLayoutId id="2147484296" r:id="rId36"/>
    <p:sldLayoutId id="2147484297" r:id="rId37"/>
    <p:sldLayoutId id="2147484298" r:id="rId38"/>
    <p:sldLayoutId id="2147484299" r:id="rId39"/>
    <p:sldLayoutId id="2147484300" r:id="rId40"/>
    <p:sldLayoutId id="2147484301" r:id="rId41"/>
    <p:sldLayoutId id="2147484302" r:id="rId42"/>
    <p:sldLayoutId id="2147484303" r:id="rId43"/>
    <p:sldLayoutId id="2147484304" r:id="rId44"/>
    <p:sldLayoutId id="2147484305" r:id="rId45"/>
    <p:sldLayoutId id="2147484306" r:id="rId46"/>
    <p:sldLayoutId id="2147484307" r:id="rId47"/>
    <p:sldLayoutId id="2147484308" r:id="rId48"/>
    <p:sldLayoutId id="2147484309" r:id="rId49"/>
    <p:sldLayoutId id="2147484310" r:id="rId50"/>
    <p:sldLayoutId id="2147484311" r:id="rId51"/>
    <p:sldLayoutId id="2147484312" r:id="rId52"/>
    <p:sldLayoutId id="2147484313" r:id="rId53"/>
    <p:sldLayoutId id="2147484314" r:id="rId54"/>
    <p:sldLayoutId id="2147484315" r:id="rId55"/>
    <p:sldLayoutId id="2147484316" r:id="rId56"/>
    <p:sldLayoutId id="2147484317" r:id="rId57"/>
    <p:sldLayoutId id="2147484318" r:id="rId58"/>
    <p:sldLayoutId id="2147484319" r:id="rId59"/>
    <p:sldLayoutId id="2147484320" r:id="rId60"/>
    <p:sldLayoutId id="2147484321" r:id="rId61"/>
    <p:sldLayoutId id="2147484322" r:id="rId62"/>
    <p:sldLayoutId id="2147484323" r:id="rId63"/>
    <p:sldLayoutId id="2147484324" r:id="rId64"/>
    <p:sldLayoutId id="2147484325" r:id="rId65"/>
    <p:sldLayoutId id="2147484326" r:id="rId66"/>
    <p:sldLayoutId id="2147484328" r:id="rId67"/>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1.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1.xml"/><Relationship Id="rId3"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3.xml"/><Relationship Id="rId2"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26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6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 xmlns:a16="http://schemas.microsoft.com/office/drawing/2014/main"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1" y="-1"/>
            <a:ext cx="24403774" cy="13715999"/>
          </a:xfrm>
          <a:prstGeom prst="rect">
            <a:avLst/>
          </a:prstGeom>
          <a:gradFill flip="none" rotWithShape="1">
            <a:gsLst>
              <a:gs pos="0">
                <a:schemeClr val="tx2"/>
              </a:gs>
              <a:gs pos="58000">
                <a:srgbClr val="3F568A"/>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charset="0"/>
            </a:endParaRPr>
          </a:p>
        </p:txBody>
      </p:sp>
      <p:grpSp>
        <p:nvGrpSpPr>
          <p:cNvPr id="2" name="Group 1"/>
          <p:cNvGrpSpPr/>
          <p:nvPr/>
        </p:nvGrpSpPr>
        <p:grpSpPr>
          <a:xfrm>
            <a:off x="4067981" y="3207600"/>
            <a:ext cx="16267813" cy="8008798"/>
            <a:chOff x="2359965" y="5875879"/>
            <a:chExt cx="16267813" cy="8008798"/>
          </a:xfrm>
        </p:grpSpPr>
        <p:sp>
          <p:nvSpPr>
            <p:cNvPr id="7" name="TextBox 6"/>
            <p:cNvSpPr txBox="1"/>
            <p:nvPr/>
          </p:nvSpPr>
          <p:spPr>
            <a:xfrm>
              <a:off x="2359965" y="5875879"/>
              <a:ext cx="16267813" cy="5078313"/>
            </a:xfrm>
            <a:prstGeom prst="rect">
              <a:avLst/>
            </a:prstGeom>
            <a:noFill/>
          </p:spPr>
          <p:txBody>
            <a:bodyPr wrap="square" rtlCol="0">
              <a:spAutoFit/>
            </a:bodyPr>
            <a:lstStyle/>
            <a:p>
              <a:pPr algn="ctr"/>
              <a:r>
                <a:rPr lang="en-US" sz="6000" spc="600" dirty="0" smtClean="0">
                  <a:solidFill>
                    <a:schemeClr val="bg1"/>
                  </a:solidFill>
                  <a:latin typeface="Brush Script MT" charset="0"/>
                  <a:ea typeface="Brush Script MT" charset="0"/>
                  <a:cs typeface="Brush Script MT" charset="0"/>
                </a:rPr>
                <a:t> </a:t>
              </a:r>
              <a:endParaRPr lang="en-US" sz="6000" spc="600" dirty="0">
                <a:solidFill>
                  <a:schemeClr val="bg1"/>
                </a:solidFill>
                <a:latin typeface="Brush Script MT" charset="0"/>
                <a:ea typeface="Brush Script MT" charset="0"/>
                <a:cs typeface="Brush Script MT" charset="0"/>
              </a:endParaRPr>
            </a:p>
            <a:p>
              <a:pPr algn="ctr"/>
              <a:r>
                <a:rPr lang="en-US" sz="8800" b="1" spc="600" dirty="0" smtClean="0">
                  <a:solidFill>
                    <a:schemeClr val="bg1"/>
                  </a:solidFill>
                  <a:latin typeface="Montserrat" charset="0"/>
                  <a:ea typeface="Montserrat" charset="0"/>
                  <a:cs typeface="Montserrat" charset="0"/>
                </a:rPr>
                <a:t>THE </a:t>
              </a:r>
            </a:p>
            <a:p>
              <a:pPr algn="ctr"/>
              <a:r>
                <a:rPr lang="en-US" sz="8800" b="1" spc="600" dirty="0" smtClean="0">
                  <a:solidFill>
                    <a:schemeClr val="bg1"/>
                  </a:solidFill>
                  <a:latin typeface="Montserrat" charset="0"/>
                  <a:ea typeface="Montserrat" charset="0"/>
                  <a:cs typeface="Montserrat" charset="0"/>
                </a:rPr>
                <a:t>IMMERSION</a:t>
              </a:r>
              <a:endParaRPr lang="en-US" sz="8800" b="1" spc="600" dirty="0">
                <a:solidFill>
                  <a:schemeClr val="bg1"/>
                </a:solidFill>
                <a:latin typeface="Montserrat" charset="0"/>
                <a:ea typeface="Montserrat" charset="0"/>
                <a:cs typeface="Montserrat" charset="0"/>
              </a:endParaRPr>
            </a:p>
            <a:p>
              <a:pPr algn="ctr"/>
              <a:r>
                <a:rPr lang="en-US" sz="8800" b="1" spc="600" dirty="0">
                  <a:solidFill>
                    <a:schemeClr val="bg1"/>
                  </a:solidFill>
                  <a:latin typeface="Montserrat" charset="0"/>
                  <a:ea typeface="Montserrat" charset="0"/>
                  <a:cs typeface="Montserrat" charset="0"/>
                </a:rPr>
                <a:t>PROGRAM</a:t>
              </a:r>
            </a:p>
          </p:txBody>
        </p:sp>
        <p:sp>
          <p:nvSpPr>
            <p:cNvPr id="11" name="TextBox 10"/>
            <p:cNvSpPr txBox="1"/>
            <p:nvPr/>
          </p:nvSpPr>
          <p:spPr>
            <a:xfrm>
              <a:off x="5368978" y="11299354"/>
              <a:ext cx="10249785" cy="2585323"/>
            </a:xfrm>
            <a:prstGeom prst="rect">
              <a:avLst/>
            </a:prstGeom>
            <a:noFill/>
          </p:spPr>
          <p:txBody>
            <a:bodyPr wrap="square" rtlCol="0">
              <a:spAutoFit/>
            </a:bodyPr>
            <a:lstStyle/>
            <a:p>
              <a:pPr algn="ctr">
                <a:lnSpc>
                  <a:spcPct val="150000"/>
                </a:lnSpc>
              </a:pPr>
              <a:endParaRPr lang="en-US" sz="5400" dirty="0">
                <a:solidFill>
                  <a:schemeClr val="bg1"/>
                </a:solidFill>
                <a:latin typeface="Montserrat Light" charset="0"/>
                <a:ea typeface="Montserrat Light" charset="0"/>
                <a:cs typeface="Montserrat Light" charset="0"/>
              </a:endParaRPr>
            </a:p>
            <a:p>
              <a:pPr algn="ctr">
                <a:lnSpc>
                  <a:spcPct val="150000"/>
                </a:lnSpc>
              </a:pPr>
              <a:r>
                <a:rPr lang="en-US" sz="5400" dirty="0">
                  <a:solidFill>
                    <a:schemeClr val="bg1"/>
                  </a:solidFill>
                  <a:latin typeface="Montserrat Light" charset="0"/>
                  <a:ea typeface="Montserrat Light" charset="0"/>
                  <a:cs typeface="Montserrat Light" charset="0"/>
                </a:rPr>
                <a:t>Call </a:t>
              </a:r>
              <a:r>
                <a:rPr lang="en-US" sz="5400" dirty="0" smtClean="0">
                  <a:solidFill>
                    <a:schemeClr val="bg1"/>
                  </a:solidFill>
                  <a:latin typeface="Montserrat Light" charset="0"/>
                  <a:ea typeface="Montserrat Light" charset="0"/>
                  <a:cs typeface="Montserrat Light" charset="0"/>
                </a:rPr>
                <a:t>#5: Goals</a:t>
              </a:r>
              <a:endParaRPr lang="en-US" sz="5400" dirty="0">
                <a:solidFill>
                  <a:schemeClr val="bg1"/>
                </a:solidFill>
                <a:latin typeface="Montserrat Light" charset="0"/>
                <a:ea typeface="Montserrat Light" charset="0"/>
                <a:cs typeface="Montserrat Light" charset="0"/>
              </a:endParaRPr>
            </a:p>
          </p:txBody>
        </p:sp>
      </p:grpSp>
      <p:pic>
        <p:nvPicPr>
          <p:cNvPr id="10" name="Picture 9">
            <a:extLst>
              <a:ext uri="{FF2B5EF4-FFF2-40B4-BE49-F238E27FC236}">
                <a16:creationId xmlns="" xmlns:a16="http://schemas.microsoft.com/office/drawing/2014/main"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50315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88825" y="0"/>
            <a:ext cx="12188825" cy="13716000"/>
          </a:xfrm>
          <a:prstGeom prst="rect">
            <a:avLst/>
          </a:prstGeom>
          <a:solidFill>
            <a:srgbClr val="AB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900" y="734321"/>
            <a:ext cx="9436812" cy="12166959"/>
          </a:xfrm>
          <a:prstGeom prst="rect">
            <a:avLst/>
          </a:prstGeom>
        </p:spPr>
      </p:pic>
      <p:sp>
        <p:nvSpPr>
          <p:cNvPr id="11" name="Oval 10">
            <a:extLst>
              <a:ext uri="{FF2B5EF4-FFF2-40B4-BE49-F238E27FC236}">
                <a16:creationId xmlns="" xmlns:a16="http://schemas.microsoft.com/office/drawing/2014/main" id="{523A8FB0-63FA-D546-8722-1DAE592F5EFA}"/>
              </a:ext>
            </a:extLst>
          </p:cNvPr>
          <p:cNvSpPr/>
          <p:nvPr/>
        </p:nvSpPr>
        <p:spPr>
          <a:xfrm>
            <a:off x="20749064" y="9638299"/>
            <a:ext cx="339597" cy="446566"/>
          </a:xfrm>
          <a:prstGeom prst="ellipse">
            <a:avLst/>
          </a:prstGeom>
          <a:solidFill>
            <a:schemeClr val="bg1"/>
          </a:solidFill>
          <a:ln>
            <a:solidFill>
              <a:srgbClr val="3F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Box 20">
            <a:extLst>
              <a:ext uri="{FF2B5EF4-FFF2-40B4-BE49-F238E27FC236}">
                <a16:creationId xmlns="" xmlns:a16="http://schemas.microsoft.com/office/drawing/2014/main" id="{94209CD5-2A4F-4044-A45B-0BAEE4B8E0B4}"/>
              </a:ext>
            </a:extLst>
          </p:cNvPr>
          <p:cNvSpPr txBox="1"/>
          <p:nvPr/>
        </p:nvSpPr>
        <p:spPr>
          <a:xfrm>
            <a:off x="14244883" y="3683517"/>
            <a:ext cx="7998429" cy="369332"/>
          </a:xfrm>
          <a:prstGeom prst="rect">
            <a:avLst/>
          </a:prstGeom>
          <a:noFill/>
        </p:spPr>
        <p:txBody>
          <a:bodyPr wrap="square" rtlCol="0">
            <a:spAutoFit/>
          </a:bodyPr>
          <a:lstStyle/>
          <a:p>
            <a:r>
              <a:rPr lang="en-US" sz="1800" dirty="0">
                <a:solidFill>
                  <a:srgbClr val="7F7F7F"/>
                </a:solidFill>
                <a:latin typeface="Arial" charset="0"/>
                <a:ea typeface="Arial" charset="0"/>
                <a:cs typeface="Arial" charset="0"/>
              </a:rPr>
              <a:t>To develop a good financial plan that is regularly monitored and updated</a:t>
            </a:r>
          </a:p>
        </p:txBody>
      </p:sp>
      <p:sp>
        <p:nvSpPr>
          <p:cNvPr id="23" name="TextBox 22">
            <a:extLst>
              <a:ext uri="{FF2B5EF4-FFF2-40B4-BE49-F238E27FC236}">
                <a16:creationId xmlns="" xmlns:a16="http://schemas.microsoft.com/office/drawing/2014/main" id="{D004B568-7202-6142-8D4B-C549C1CECAFE}"/>
              </a:ext>
            </a:extLst>
          </p:cNvPr>
          <p:cNvSpPr txBox="1"/>
          <p:nvPr/>
        </p:nvSpPr>
        <p:spPr>
          <a:xfrm>
            <a:off x="14206815" y="8442551"/>
            <a:ext cx="8508792" cy="923330"/>
          </a:xfrm>
          <a:prstGeom prst="rect">
            <a:avLst/>
          </a:prstGeom>
          <a:noFill/>
        </p:spPr>
        <p:txBody>
          <a:bodyPr wrap="square" rtlCol="0">
            <a:spAutoFit/>
          </a:bodyPr>
          <a:lstStyle/>
          <a:p>
            <a:r>
              <a:rPr lang="en-US" sz="1800" dirty="0">
                <a:solidFill>
                  <a:srgbClr val="7F7F7F"/>
                </a:solidFill>
                <a:latin typeface="Arial" charset="0"/>
                <a:ea typeface="Arial" charset="0"/>
                <a:cs typeface="Arial" charset="0"/>
              </a:rPr>
              <a:t>The market might not perform. </a:t>
            </a:r>
            <a:r>
              <a:rPr lang="en-US" sz="1800" dirty="0" smtClean="0">
                <a:solidFill>
                  <a:srgbClr val="7F7F7F"/>
                </a:solidFill>
                <a:latin typeface="Arial" charset="0"/>
                <a:ea typeface="Arial" charset="0"/>
                <a:cs typeface="Arial" charset="0"/>
              </a:rPr>
              <a:t>Joe </a:t>
            </a:r>
            <a:r>
              <a:rPr lang="en-US" sz="1800" dirty="0">
                <a:solidFill>
                  <a:srgbClr val="7F7F7F"/>
                </a:solidFill>
                <a:latin typeface="Arial" charset="0"/>
                <a:ea typeface="Arial" charset="0"/>
                <a:cs typeface="Arial" charset="0"/>
              </a:rPr>
              <a:t>could lose his job. Our health could get bad or one of us could even die. One of our kids could get sick or need other financial assistance.</a:t>
            </a:r>
          </a:p>
        </p:txBody>
      </p:sp>
      <p:sp>
        <p:nvSpPr>
          <p:cNvPr id="13" name="Rectangle 12">
            <a:extLst>
              <a:ext uri="{FF2B5EF4-FFF2-40B4-BE49-F238E27FC236}">
                <a16:creationId xmlns="" xmlns:a16="http://schemas.microsoft.com/office/drawing/2014/main" id="{3B3AFC96-43C1-5E47-8C74-A179F16D774B}"/>
              </a:ext>
            </a:extLst>
          </p:cNvPr>
          <p:cNvSpPr/>
          <p:nvPr/>
        </p:nvSpPr>
        <p:spPr>
          <a:xfrm>
            <a:off x="20827790" y="9620918"/>
            <a:ext cx="499897" cy="400110"/>
          </a:xfrm>
          <a:prstGeom prst="rect">
            <a:avLst/>
          </a:prstGeom>
        </p:spPr>
        <p:txBody>
          <a:bodyPr wrap="square">
            <a:spAutoFit/>
          </a:bodyPr>
          <a:lstStyle/>
          <a:p>
            <a:r>
              <a:rPr lang="en-US" sz="2000" dirty="0">
                <a:solidFill>
                  <a:srgbClr val="3F568A"/>
                </a:solidFill>
              </a:rPr>
              <a:t>1</a:t>
            </a:r>
          </a:p>
        </p:txBody>
      </p:sp>
      <p:sp>
        <p:nvSpPr>
          <p:cNvPr id="9" name="TextBox 8">
            <a:extLst>
              <a:ext uri="{FF2B5EF4-FFF2-40B4-BE49-F238E27FC236}">
                <a16:creationId xmlns="" xmlns:a16="http://schemas.microsoft.com/office/drawing/2014/main" id="{27A5A695-B958-CE4D-80C9-D66D5EBE0611}"/>
              </a:ext>
            </a:extLst>
          </p:cNvPr>
          <p:cNvSpPr txBox="1"/>
          <p:nvPr/>
        </p:nvSpPr>
        <p:spPr>
          <a:xfrm>
            <a:off x="14244882" y="6784900"/>
            <a:ext cx="7963287" cy="923330"/>
          </a:xfrm>
          <a:prstGeom prst="rect">
            <a:avLst/>
          </a:prstGeom>
          <a:noFill/>
        </p:spPr>
        <p:txBody>
          <a:bodyPr wrap="square" rtlCol="0">
            <a:spAutoFit/>
          </a:bodyPr>
          <a:lstStyle/>
          <a:p>
            <a:r>
              <a:rPr lang="en-US" sz="1800" dirty="0" smtClean="0">
                <a:solidFill>
                  <a:srgbClr val="7F7F7F"/>
                </a:solidFill>
                <a:latin typeface="Arial" charset="0"/>
                <a:ea typeface="Arial" charset="0"/>
                <a:cs typeface="Arial" charset="0"/>
              </a:rPr>
              <a:t>Joe </a:t>
            </a:r>
            <a:r>
              <a:rPr lang="en-US" sz="1800" dirty="0">
                <a:solidFill>
                  <a:srgbClr val="7F7F7F"/>
                </a:solidFill>
                <a:latin typeface="Arial" charset="0"/>
                <a:ea typeface="Arial" charset="0"/>
                <a:cs typeface="Arial" charset="0"/>
              </a:rPr>
              <a:t>has a very secure job and is earning his highest income ever. We have funded our retirement plans fully since day 1. The market is performing well.  </a:t>
            </a:r>
            <a:r>
              <a:rPr lang="en-US" sz="1800" dirty="0" smtClean="0">
                <a:solidFill>
                  <a:srgbClr val="7F7F7F"/>
                </a:solidFill>
                <a:latin typeface="Arial" charset="0"/>
                <a:ea typeface="Arial" charset="0"/>
                <a:cs typeface="Arial" charset="0"/>
              </a:rPr>
              <a:t>Joe </a:t>
            </a:r>
            <a:r>
              <a:rPr lang="en-US" sz="1800" dirty="0">
                <a:solidFill>
                  <a:srgbClr val="7F7F7F"/>
                </a:solidFill>
                <a:latin typeface="Arial" charset="0"/>
                <a:ea typeface="Arial" charset="0"/>
                <a:cs typeface="Arial" charset="0"/>
              </a:rPr>
              <a:t>is going to work for another 10 years. We are in good health.</a:t>
            </a:r>
          </a:p>
        </p:txBody>
      </p:sp>
      <p:sp>
        <p:nvSpPr>
          <p:cNvPr id="8" name="TextBox 7">
            <a:extLst>
              <a:ext uri="{FF2B5EF4-FFF2-40B4-BE49-F238E27FC236}">
                <a16:creationId xmlns="" xmlns:a16="http://schemas.microsoft.com/office/drawing/2014/main" id="{5BB9F01D-B819-4F4D-941A-BA9AA5CCE681}"/>
              </a:ext>
            </a:extLst>
          </p:cNvPr>
          <p:cNvSpPr txBox="1"/>
          <p:nvPr/>
        </p:nvSpPr>
        <p:spPr>
          <a:xfrm>
            <a:off x="14244882" y="5263979"/>
            <a:ext cx="8508791" cy="1200329"/>
          </a:xfrm>
          <a:prstGeom prst="rect">
            <a:avLst/>
          </a:prstGeom>
          <a:noFill/>
        </p:spPr>
        <p:txBody>
          <a:bodyPr wrap="square" rtlCol="0">
            <a:spAutoFit/>
          </a:bodyPr>
          <a:lstStyle/>
          <a:p>
            <a:r>
              <a:rPr lang="en-US" sz="1800" dirty="0">
                <a:solidFill>
                  <a:srgbClr val="7F7F7F"/>
                </a:solidFill>
                <a:latin typeface="Arial" charset="0"/>
                <a:ea typeface="Arial" charset="0"/>
                <a:cs typeface="Arial" charset="0"/>
              </a:rPr>
              <a:t>We would be clear on where we are financially. Our parents never planned, and we didn’t like how it turned out. We need to know if we can do all the things we want to do for our children and grandchildren, while ensuring we have enough for ourselves</a:t>
            </a:r>
          </a:p>
        </p:txBody>
      </p:sp>
      <p:sp>
        <p:nvSpPr>
          <p:cNvPr id="44" name="TextBox 43">
            <a:extLst>
              <a:ext uri="{FF2B5EF4-FFF2-40B4-BE49-F238E27FC236}">
                <a16:creationId xmlns="" xmlns:a16="http://schemas.microsoft.com/office/drawing/2014/main" id="{B8D46A77-14F1-8A43-BA9D-DA85238C1C49}"/>
              </a:ext>
            </a:extLst>
          </p:cNvPr>
          <p:cNvSpPr txBox="1"/>
          <p:nvPr/>
        </p:nvSpPr>
        <p:spPr>
          <a:xfrm>
            <a:off x="1283741" y="3898615"/>
            <a:ext cx="8898590" cy="707886"/>
          </a:xfrm>
          <a:prstGeom prst="rect">
            <a:avLst/>
          </a:prstGeom>
          <a:noFill/>
        </p:spPr>
        <p:txBody>
          <a:bodyPr wrap="none" rtlCol="0">
            <a:spAutoFit/>
          </a:bodyPr>
          <a:lstStyle/>
          <a:p>
            <a:pPr algn="ctr"/>
            <a:r>
              <a:rPr lang="en-US" sz="4000" spc="600" dirty="0">
                <a:solidFill>
                  <a:srgbClr val="000000"/>
                </a:solidFill>
                <a:latin typeface="Montserrat" charset="0"/>
                <a:ea typeface="Montserrat" charset="0"/>
                <a:cs typeface="Montserrat" charset="0"/>
              </a:rPr>
              <a:t>GOAL DETAIL WORKSHEET</a:t>
            </a:r>
          </a:p>
        </p:txBody>
      </p:sp>
      <p:sp>
        <p:nvSpPr>
          <p:cNvPr id="46" name="TextBox 45">
            <a:extLst>
              <a:ext uri="{FF2B5EF4-FFF2-40B4-BE49-F238E27FC236}">
                <a16:creationId xmlns="" xmlns:a16="http://schemas.microsoft.com/office/drawing/2014/main" id="{A90AA9B6-6915-FF40-88C0-778F9802476F}"/>
              </a:ext>
            </a:extLst>
          </p:cNvPr>
          <p:cNvSpPr txBox="1"/>
          <p:nvPr/>
        </p:nvSpPr>
        <p:spPr>
          <a:xfrm>
            <a:off x="1593599" y="5290683"/>
            <a:ext cx="8741892" cy="4524315"/>
          </a:xfrm>
          <a:prstGeom prst="rect">
            <a:avLst/>
          </a:prstGeom>
          <a:noFill/>
        </p:spPr>
        <p:txBody>
          <a:bodyPr wrap="square" rtlCol="0">
            <a:spAutoFit/>
          </a:bodyPr>
          <a:lstStyle/>
          <a:p>
            <a:pPr>
              <a:lnSpc>
                <a:spcPct val="150000"/>
              </a:lnSpc>
            </a:pPr>
            <a:r>
              <a:rPr lang="en-US" sz="3200" dirty="0">
                <a:solidFill>
                  <a:srgbClr val="7F7F7F"/>
                </a:solidFill>
                <a:latin typeface="Montserrat Light" charset="0"/>
                <a:ea typeface="Montserrat Light" charset="0"/>
                <a:cs typeface="Montserrat Light" charset="0"/>
              </a:rPr>
              <a:t>Affirm their top 3 prioritized goals, then go deeper.</a:t>
            </a:r>
          </a:p>
          <a:p>
            <a:pPr marL="457200" indent="-457200">
              <a:lnSpc>
                <a:spcPct val="150000"/>
              </a:lnSpc>
              <a:buFont typeface="Arial" panose="020B0604020202020204" pitchFamily="34" charset="0"/>
              <a:buChar char="•"/>
            </a:pPr>
            <a:r>
              <a:rPr lang="en-US" sz="3200" dirty="0">
                <a:solidFill>
                  <a:srgbClr val="7F7F7F"/>
                </a:solidFill>
                <a:latin typeface="Montserrat Light" charset="0"/>
                <a:ea typeface="Montserrat Light" charset="0"/>
                <a:cs typeface="Montserrat Light" charset="0"/>
              </a:rPr>
              <a:t>IMPORTANCE</a:t>
            </a:r>
          </a:p>
          <a:p>
            <a:pPr marL="457200" indent="-457200">
              <a:lnSpc>
                <a:spcPct val="150000"/>
              </a:lnSpc>
              <a:buFont typeface="Arial" panose="020B0604020202020204" pitchFamily="34" charset="0"/>
              <a:buChar char="•"/>
            </a:pPr>
            <a:r>
              <a:rPr lang="en-US" sz="3200" dirty="0">
                <a:solidFill>
                  <a:srgbClr val="7F7F7F"/>
                </a:solidFill>
                <a:latin typeface="Montserrat Light" charset="0"/>
                <a:ea typeface="Montserrat Light" charset="0"/>
                <a:cs typeface="Montserrat Light" charset="0"/>
              </a:rPr>
              <a:t>SUPPORTING RESOURCES</a:t>
            </a:r>
          </a:p>
          <a:p>
            <a:pPr marL="457200" indent="-457200">
              <a:lnSpc>
                <a:spcPct val="150000"/>
              </a:lnSpc>
              <a:buFont typeface="Arial" panose="020B0604020202020204" pitchFamily="34" charset="0"/>
              <a:buChar char="•"/>
            </a:pPr>
            <a:r>
              <a:rPr lang="en-US" sz="3200" dirty="0">
                <a:solidFill>
                  <a:srgbClr val="7F7F7F"/>
                </a:solidFill>
                <a:latin typeface="Montserrat Light" charset="0"/>
                <a:ea typeface="Montserrat Light" charset="0"/>
                <a:cs typeface="Montserrat Light" charset="0"/>
              </a:rPr>
              <a:t>OBSTACLES</a:t>
            </a:r>
          </a:p>
          <a:p>
            <a:pPr marL="457200" indent="-457200">
              <a:lnSpc>
                <a:spcPct val="150000"/>
              </a:lnSpc>
              <a:buFont typeface="Arial" panose="020B0604020202020204" pitchFamily="34" charset="0"/>
              <a:buChar char="•"/>
            </a:pPr>
            <a:r>
              <a:rPr lang="en-US" sz="3200" dirty="0">
                <a:solidFill>
                  <a:srgbClr val="7F7F7F"/>
                </a:solidFill>
                <a:latin typeface="Montserrat Light" charset="0"/>
                <a:ea typeface="Montserrat Light" charset="0"/>
                <a:cs typeface="Montserrat Light" charset="0"/>
              </a:rPr>
              <a:t>READINESS</a:t>
            </a:r>
          </a:p>
        </p:txBody>
      </p:sp>
      <p:sp>
        <p:nvSpPr>
          <p:cNvPr id="14" name="TextBox 13">
            <a:extLst>
              <a:ext uri="{FF2B5EF4-FFF2-40B4-BE49-F238E27FC236}">
                <a16:creationId xmlns="" xmlns:a16="http://schemas.microsoft.com/office/drawing/2014/main" id="{27FD911D-DC57-8E42-B4D9-0647AD5E05E8}"/>
              </a:ext>
            </a:extLst>
          </p:cNvPr>
          <p:cNvSpPr txBox="1"/>
          <p:nvPr/>
        </p:nvSpPr>
        <p:spPr>
          <a:xfrm>
            <a:off x="7108742" y="6817801"/>
            <a:ext cx="112970" cy="215444"/>
          </a:xfrm>
          <a:prstGeom prst="rect">
            <a:avLst/>
          </a:prstGeom>
          <a:noFill/>
        </p:spPr>
        <p:txBody>
          <a:bodyPr wrap="square" rtlCol="0">
            <a:spAutoFit/>
          </a:bodyPr>
          <a:lstStyle/>
          <a:p>
            <a:r>
              <a:rPr lang="en-US" sz="800" dirty="0">
                <a:solidFill>
                  <a:srgbClr val="7F7F7F"/>
                </a:solidFill>
                <a:latin typeface="Helvetica"/>
                <a:cs typeface="Helvetica"/>
              </a:rPr>
              <a:t>1</a:t>
            </a:r>
          </a:p>
        </p:txBody>
      </p:sp>
      <p:sp>
        <p:nvSpPr>
          <p:cNvPr id="15" name="TextBox 14">
            <a:extLst>
              <a:ext uri="{FF2B5EF4-FFF2-40B4-BE49-F238E27FC236}">
                <a16:creationId xmlns="" xmlns:a16="http://schemas.microsoft.com/office/drawing/2014/main" id="{BE540A90-E550-BF48-A88A-26D826187FB1}"/>
              </a:ext>
            </a:extLst>
          </p:cNvPr>
          <p:cNvSpPr txBox="1"/>
          <p:nvPr/>
        </p:nvSpPr>
        <p:spPr>
          <a:xfrm>
            <a:off x="7185351" y="7197023"/>
            <a:ext cx="162149" cy="215444"/>
          </a:xfrm>
          <a:prstGeom prst="rect">
            <a:avLst/>
          </a:prstGeom>
          <a:noFill/>
        </p:spPr>
        <p:txBody>
          <a:bodyPr wrap="square" rtlCol="0">
            <a:spAutoFit/>
          </a:bodyPr>
          <a:lstStyle/>
          <a:p>
            <a:r>
              <a:rPr lang="en-US" sz="800" dirty="0">
                <a:solidFill>
                  <a:srgbClr val="7F7F7F"/>
                </a:solidFill>
                <a:latin typeface="Helvetica"/>
                <a:cs typeface="Helvetica"/>
              </a:rPr>
              <a:t>3</a:t>
            </a:r>
          </a:p>
        </p:txBody>
      </p:sp>
      <p:sp>
        <p:nvSpPr>
          <p:cNvPr id="16" name="TextBox 15">
            <a:extLst>
              <a:ext uri="{FF2B5EF4-FFF2-40B4-BE49-F238E27FC236}">
                <a16:creationId xmlns="" xmlns:a16="http://schemas.microsoft.com/office/drawing/2014/main" id="{A600E8B3-3C19-D640-ADC7-54138C57D009}"/>
              </a:ext>
            </a:extLst>
          </p:cNvPr>
          <p:cNvSpPr txBox="1"/>
          <p:nvPr/>
        </p:nvSpPr>
        <p:spPr>
          <a:xfrm>
            <a:off x="7158556" y="7884021"/>
            <a:ext cx="144948" cy="215444"/>
          </a:xfrm>
          <a:prstGeom prst="rect">
            <a:avLst/>
          </a:prstGeom>
          <a:noFill/>
        </p:spPr>
        <p:txBody>
          <a:bodyPr wrap="square" rtlCol="0">
            <a:spAutoFit/>
          </a:bodyPr>
          <a:lstStyle/>
          <a:p>
            <a:r>
              <a:rPr lang="en-US" sz="800" dirty="0">
                <a:solidFill>
                  <a:srgbClr val="7F7F7F"/>
                </a:solidFill>
                <a:latin typeface="Helvetica"/>
                <a:cs typeface="Helvetica"/>
              </a:rPr>
              <a:t>2</a:t>
            </a:r>
          </a:p>
        </p:txBody>
      </p:sp>
    </p:spTree>
    <p:extLst>
      <p:ext uri="{BB962C8B-B14F-4D97-AF65-F5344CB8AC3E}">
        <p14:creationId xmlns:p14="http://schemas.microsoft.com/office/powerpoint/2010/main" val="30617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9" y="0"/>
            <a:ext cx="12188825" cy="13716000"/>
          </a:xfrm>
          <a:prstGeom prst="rect">
            <a:avLst/>
          </a:prstGeom>
          <a:solidFill>
            <a:srgbClr val="3F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TextBox 43">
            <a:extLst>
              <a:ext uri="{FF2B5EF4-FFF2-40B4-BE49-F238E27FC236}">
                <a16:creationId xmlns="" xmlns:a16="http://schemas.microsoft.com/office/drawing/2014/main" id="{B8D46A77-14F1-8A43-BA9D-DA85238C1C49}"/>
              </a:ext>
            </a:extLst>
          </p:cNvPr>
          <p:cNvSpPr txBox="1"/>
          <p:nvPr/>
        </p:nvSpPr>
        <p:spPr>
          <a:xfrm>
            <a:off x="15472305" y="3898615"/>
            <a:ext cx="5625899" cy="707886"/>
          </a:xfrm>
          <a:prstGeom prst="rect">
            <a:avLst/>
          </a:prstGeom>
          <a:noFill/>
        </p:spPr>
        <p:txBody>
          <a:bodyPr wrap="none" rtlCol="0">
            <a:spAutoFit/>
          </a:bodyPr>
          <a:lstStyle/>
          <a:p>
            <a:pPr algn="ctr"/>
            <a:r>
              <a:rPr lang="en-US" sz="4000" spc="600" dirty="0">
                <a:solidFill>
                  <a:srgbClr val="000000"/>
                </a:solidFill>
                <a:latin typeface="Montserrat" charset="0"/>
                <a:ea typeface="Montserrat" charset="0"/>
                <a:cs typeface="Montserrat" charset="0"/>
              </a:rPr>
              <a:t>GOAL AFFIRMATION</a:t>
            </a:r>
          </a:p>
        </p:txBody>
      </p:sp>
      <p:sp>
        <p:nvSpPr>
          <p:cNvPr id="46" name="TextBox 45">
            <a:extLst>
              <a:ext uri="{FF2B5EF4-FFF2-40B4-BE49-F238E27FC236}">
                <a16:creationId xmlns="" xmlns:a16="http://schemas.microsoft.com/office/drawing/2014/main" id="{A90AA9B6-6915-FF40-88C0-778F9802476F}"/>
              </a:ext>
            </a:extLst>
          </p:cNvPr>
          <p:cNvSpPr txBox="1"/>
          <p:nvPr/>
        </p:nvSpPr>
        <p:spPr>
          <a:xfrm>
            <a:off x="14145816" y="4862683"/>
            <a:ext cx="9222183" cy="2308324"/>
          </a:xfrm>
          <a:prstGeom prst="rect">
            <a:avLst/>
          </a:prstGeom>
          <a:noFill/>
        </p:spPr>
        <p:txBody>
          <a:bodyPr wrap="square" rtlCol="0">
            <a:spAutoFit/>
          </a:bodyPr>
          <a:lstStyle/>
          <a:p>
            <a:pPr marL="457200" indent="-457200">
              <a:lnSpc>
                <a:spcPct val="150000"/>
              </a:lnSpc>
              <a:buFont typeface="+mj-lt"/>
              <a:buAutoNum type="arabicPeriod"/>
            </a:pPr>
            <a:r>
              <a:rPr lang="en-US" sz="3200" dirty="0">
                <a:solidFill>
                  <a:srgbClr val="7F7F7F"/>
                </a:solidFill>
                <a:latin typeface="Montserrat Light" charset="0"/>
                <a:ea typeface="Montserrat Light" charset="0"/>
                <a:cs typeface="Montserrat Light" charset="0"/>
              </a:rPr>
              <a:t>The client affirms the goal and the priority</a:t>
            </a:r>
          </a:p>
          <a:p>
            <a:pPr marL="457200" indent="-457200">
              <a:lnSpc>
                <a:spcPct val="150000"/>
              </a:lnSpc>
              <a:buFont typeface="+mj-lt"/>
              <a:buAutoNum type="arabicPeriod"/>
            </a:pPr>
            <a:r>
              <a:rPr lang="en-US" sz="3200" dirty="0">
                <a:solidFill>
                  <a:srgbClr val="7F7F7F"/>
                </a:solidFill>
                <a:latin typeface="Montserrat Light" charset="0"/>
                <a:ea typeface="Montserrat Light" charset="0"/>
                <a:cs typeface="Montserrat Light" charset="0"/>
              </a:rPr>
              <a:t>Agree/Disagree</a:t>
            </a:r>
          </a:p>
          <a:p>
            <a:pPr marL="457200" indent="-457200">
              <a:lnSpc>
                <a:spcPct val="150000"/>
              </a:lnSpc>
              <a:buFont typeface="+mj-lt"/>
              <a:buAutoNum type="arabicPeriod"/>
            </a:pPr>
            <a:r>
              <a:rPr lang="en-US" sz="3200" dirty="0">
                <a:solidFill>
                  <a:srgbClr val="7F7F7F"/>
                </a:solidFill>
                <a:latin typeface="Montserrat Light" charset="0"/>
                <a:ea typeface="Montserrat Light" charset="0"/>
                <a:cs typeface="Montserrat Light" charset="0"/>
              </a:rPr>
              <a:t>Additional Comments</a:t>
            </a:r>
          </a:p>
        </p:txBody>
      </p:sp>
      <p:sp>
        <p:nvSpPr>
          <p:cNvPr id="14" name="TextBox 13">
            <a:extLst>
              <a:ext uri="{FF2B5EF4-FFF2-40B4-BE49-F238E27FC236}">
                <a16:creationId xmlns="" xmlns:a16="http://schemas.microsoft.com/office/drawing/2014/main" id="{27FD911D-DC57-8E42-B4D9-0647AD5E05E8}"/>
              </a:ext>
            </a:extLst>
          </p:cNvPr>
          <p:cNvSpPr txBox="1"/>
          <p:nvPr/>
        </p:nvSpPr>
        <p:spPr>
          <a:xfrm>
            <a:off x="7108742" y="6817801"/>
            <a:ext cx="112970" cy="215444"/>
          </a:xfrm>
          <a:prstGeom prst="rect">
            <a:avLst/>
          </a:prstGeom>
          <a:noFill/>
        </p:spPr>
        <p:txBody>
          <a:bodyPr wrap="square" rtlCol="0">
            <a:spAutoFit/>
          </a:bodyPr>
          <a:lstStyle/>
          <a:p>
            <a:r>
              <a:rPr lang="en-US" sz="800" dirty="0">
                <a:solidFill>
                  <a:srgbClr val="7F7F7F"/>
                </a:solidFill>
                <a:latin typeface="Helvetica"/>
                <a:cs typeface="Helvetica"/>
              </a:rPr>
              <a:t>1</a:t>
            </a:r>
          </a:p>
        </p:txBody>
      </p:sp>
      <p:sp>
        <p:nvSpPr>
          <p:cNvPr id="15" name="TextBox 14">
            <a:extLst>
              <a:ext uri="{FF2B5EF4-FFF2-40B4-BE49-F238E27FC236}">
                <a16:creationId xmlns="" xmlns:a16="http://schemas.microsoft.com/office/drawing/2014/main" id="{BE540A90-E550-BF48-A88A-26D826187FB1}"/>
              </a:ext>
            </a:extLst>
          </p:cNvPr>
          <p:cNvSpPr txBox="1"/>
          <p:nvPr/>
        </p:nvSpPr>
        <p:spPr>
          <a:xfrm>
            <a:off x="7185351" y="7197023"/>
            <a:ext cx="162149" cy="215444"/>
          </a:xfrm>
          <a:prstGeom prst="rect">
            <a:avLst/>
          </a:prstGeom>
          <a:noFill/>
        </p:spPr>
        <p:txBody>
          <a:bodyPr wrap="square" rtlCol="0">
            <a:spAutoFit/>
          </a:bodyPr>
          <a:lstStyle/>
          <a:p>
            <a:r>
              <a:rPr lang="en-US" sz="800" dirty="0">
                <a:solidFill>
                  <a:srgbClr val="7F7F7F"/>
                </a:solidFill>
                <a:latin typeface="Helvetica"/>
                <a:cs typeface="Helvetica"/>
              </a:rPr>
              <a:t>3</a:t>
            </a:r>
          </a:p>
        </p:txBody>
      </p:sp>
      <p:sp>
        <p:nvSpPr>
          <p:cNvPr id="16" name="TextBox 15">
            <a:extLst>
              <a:ext uri="{FF2B5EF4-FFF2-40B4-BE49-F238E27FC236}">
                <a16:creationId xmlns="" xmlns:a16="http://schemas.microsoft.com/office/drawing/2014/main" id="{A600E8B3-3C19-D640-ADC7-54138C57D009}"/>
              </a:ext>
            </a:extLst>
          </p:cNvPr>
          <p:cNvSpPr txBox="1"/>
          <p:nvPr/>
        </p:nvSpPr>
        <p:spPr>
          <a:xfrm>
            <a:off x="7158556" y="7884021"/>
            <a:ext cx="144948" cy="215444"/>
          </a:xfrm>
          <a:prstGeom prst="rect">
            <a:avLst/>
          </a:prstGeom>
          <a:noFill/>
        </p:spPr>
        <p:txBody>
          <a:bodyPr wrap="square" rtlCol="0">
            <a:spAutoFit/>
          </a:bodyPr>
          <a:lstStyle/>
          <a:p>
            <a:r>
              <a:rPr lang="en-US" sz="800" dirty="0">
                <a:solidFill>
                  <a:srgbClr val="7F7F7F"/>
                </a:solidFill>
                <a:latin typeface="Helvetica"/>
                <a:cs typeface="Helvetica"/>
              </a:rPr>
              <a:t>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402" y="1076211"/>
            <a:ext cx="8834770" cy="11483179"/>
          </a:xfrm>
          <a:prstGeom prst="rect">
            <a:avLst/>
          </a:prstGeom>
        </p:spPr>
      </p:pic>
    </p:spTree>
    <p:extLst>
      <p:ext uri="{BB962C8B-B14F-4D97-AF65-F5344CB8AC3E}">
        <p14:creationId xmlns:p14="http://schemas.microsoft.com/office/powerpoint/2010/main" val="173646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 xmlns:a16="http://schemas.microsoft.com/office/drawing/2014/main"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4" y="1"/>
            <a:ext cx="24403774" cy="13715999"/>
          </a:xfrm>
          <a:prstGeom prst="rect">
            <a:avLst/>
          </a:prstGeom>
          <a:gradFill flip="none" rotWithShape="1">
            <a:gsLst>
              <a:gs pos="0">
                <a:srgbClr val="3F568A">
                  <a:shade val="30000"/>
                  <a:satMod val="115000"/>
                </a:srgbClr>
              </a:gs>
              <a:gs pos="50000">
                <a:srgbClr val="3F568A">
                  <a:shade val="67500"/>
                  <a:satMod val="115000"/>
                </a:srgbClr>
              </a:gs>
              <a:gs pos="100000">
                <a:srgbClr val="3F568A">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Light" charset="0"/>
            </a:endParaRPr>
          </a:p>
        </p:txBody>
      </p:sp>
      <p:sp>
        <p:nvSpPr>
          <p:cNvPr id="7" name="TextBox 6"/>
          <p:cNvSpPr txBox="1"/>
          <p:nvPr/>
        </p:nvSpPr>
        <p:spPr>
          <a:xfrm>
            <a:off x="-26124" y="5607541"/>
            <a:ext cx="24403773" cy="1107996"/>
          </a:xfrm>
          <a:prstGeom prst="rect">
            <a:avLst/>
          </a:prstGeom>
          <a:noFill/>
        </p:spPr>
        <p:txBody>
          <a:bodyPr wrap="square" rtlCol="0">
            <a:spAutoFit/>
          </a:bodyPr>
          <a:lstStyle/>
          <a:p>
            <a:pPr algn="ctr"/>
            <a:r>
              <a:rPr lang="en-US" sz="6600" b="1" spc="3000" dirty="0">
                <a:solidFill>
                  <a:srgbClr val="FFFFFF"/>
                </a:solidFill>
                <a:latin typeface="Montserrat" charset="0"/>
                <a:ea typeface="Montserrat" charset="0"/>
                <a:cs typeface="Montserrat" charset="0"/>
              </a:rPr>
              <a:t>GOAL ACHIEVEMENT™</a:t>
            </a:r>
          </a:p>
        </p:txBody>
      </p:sp>
      <p:pic>
        <p:nvPicPr>
          <p:cNvPr id="10" name="Picture 9">
            <a:extLst>
              <a:ext uri="{FF2B5EF4-FFF2-40B4-BE49-F238E27FC236}">
                <a16:creationId xmlns="" xmlns:a16="http://schemas.microsoft.com/office/drawing/2014/main"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13435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19072" y="3104039"/>
            <a:ext cx="7324385" cy="2308324"/>
          </a:xfrm>
          <a:prstGeom prst="rect">
            <a:avLst/>
          </a:prstGeom>
          <a:noFill/>
        </p:spPr>
        <p:txBody>
          <a:bodyPr wrap="square" rtlCol="0">
            <a:spAutoFit/>
          </a:bodyPr>
          <a:lstStyle/>
          <a:p>
            <a:pPr algn="r"/>
            <a:r>
              <a:rPr lang="en-US" sz="7200" b="1" spc="600" dirty="0">
                <a:solidFill>
                  <a:srgbClr val="3F568A"/>
                </a:solidFill>
                <a:latin typeface="Montserrat" charset="0"/>
                <a:ea typeface="Montserrat" charset="0"/>
                <a:cs typeface="Montserrat" charset="0"/>
              </a:rPr>
              <a:t>4 DECISION SYSYEM™</a:t>
            </a:r>
            <a:endParaRPr lang="en-US" sz="11500" b="1" spc="600" dirty="0">
              <a:solidFill>
                <a:srgbClr val="3F568A"/>
              </a:solidFill>
              <a:latin typeface="Montserrat" charset="0"/>
              <a:ea typeface="Montserrat" charset="0"/>
              <a:cs typeface="Montserrat" charset="0"/>
            </a:endParaRPr>
          </a:p>
        </p:txBody>
      </p:sp>
      <p:sp>
        <p:nvSpPr>
          <p:cNvPr id="20" name="TextBox 19"/>
          <p:cNvSpPr txBox="1"/>
          <p:nvPr/>
        </p:nvSpPr>
        <p:spPr>
          <a:xfrm>
            <a:off x="11518876" y="2581268"/>
            <a:ext cx="11001866" cy="3353867"/>
          </a:xfrm>
          <a:prstGeom prst="rect">
            <a:avLst/>
          </a:prstGeom>
          <a:noFill/>
        </p:spPr>
        <p:txBody>
          <a:bodyPr wrap="square" rtlCol="0">
            <a:spAutoFit/>
          </a:bodyPr>
          <a:lstStyle/>
          <a:p>
            <a:pPr>
              <a:lnSpc>
                <a:spcPct val="150000"/>
              </a:lnSpc>
            </a:pPr>
            <a:r>
              <a:rPr lang="en-US" sz="2400" dirty="0">
                <a:latin typeface="Montserrat Light" charset="0"/>
                <a:ea typeface="Montserrat Light" charset="0"/>
                <a:cs typeface="Montserrat Light" charset="0"/>
              </a:rPr>
              <a:t>There are 4 Decisions a wealth holder must make in order to work with you successfully:</a:t>
            </a:r>
          </a:p>
          <a:p>
            <a:pPr marL="1371417" lvl="1" indent="-457200">
              <a:lnSpc>
                <a:spcPct val="150000"/>
              </a:lnSpc>
              <a:buFont typeface="+mj-lt"/>
              <a:buAutoNum type="arabicPeriod"/>
            </a:pPr>
            <a:r>
              <a:rPr lang="en-US" sz="2400" dirty="0">
                <a:latin typeface="Montserrat Light" charset="0"/>
                <a:ea typeface="Montserrat Light" charset="0"/>
                <a:cs typeface="Montserrat Light" charset="0"/>
              </a:rPr>
              <a:t>AGREE TO MEET</a:t>
            </a:r>
          </a:p>
          <a:p>
            <a:pPr marL="1371417" lvl="1" indent="-457200">
              <a:lnSpc>
                <a:spcPct val="150000"/>
              </a:lnSpc>
              <a:buFont typeface="+mj-lt"/>
              <a:buAutoNum type="arabicPeriod"/>
            </a:pPr>
            <a:r>
              <a:rPr lang="en-US" sz="2400" dirty="0">
                <a:latin typeface="Montserrat Light" charset="0"/>
                <a:ea typeface="Montserrat Light" charset="0"/>
                <a:cs typeface="Montserrat Light" charset="0"/>
              </a:rPr>
              <a:t>AGREE TO ENGAGE</a:t>
            </a:r>
          </a:p>
          <a:p>
            <a:pPr marL="1371417" lvl="1" indent="-457200">
              <a:lnSpc>
                <a:spcPct val="150000"/>
              </a:lnSpc>
              <a:buFont typeface="+mj-lt"/>
              <a:buAutoNum type="arabicPeriod"/>
            </a:pPr>
            <a:r>
              <a:rPr lang="en-US" sz="2400" dirty="0">
                <a:latin typeface="Montserrat Light" charset="0"/>
                <a:ea typeface="Montserrat Light" charset="0"/>
                <a:cs typeface="Montserrat Light" charset="0"/>
              </a:rPr>
              <a:t>COMMIT TO GOALS</a:t>
            </a:r>
          </a:p>
          <a:p>
            <a:pPr marL="1371417" lvl="1" indent="-457200">
              <a:lnSpc>
                <a:spcPct val="150000"/>
              </a:lnSpc>
              <a:buFont typeface="+mj-lt"/>
              <a:buAutoNum type="arabicPeriod"/>
            </a:pPr>
            <a:r>
              <a:rPr lang="en-US" sz="2400" dirty="0">
                <a:latin typeface="Montserrat Light" charset="0"/>
                <a:ea typeface="Montserrat Light" charset="0"/>
                <a:cs typeface="Montserrat Light" charset="0"/>
              </a:rPr>
              <a:t>COMMIT TO IMPLEMENT</a:t>
            </a:r>
          </a:p>
        </p:txBody>
      </p:sp>
      <p:sp>
        <p:nvSpPr>
          <p:cNvPr id="22" name="Rectangle 21"/>
          <p:cNvSpPr/>
          <p:nvPr/>
        </p:nvSpPr>
        <p:spPr>
          <a:xfrm>
            <a:off x="10365553" y="2389882"/>
            <a:ext cx="31227" cy="419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group of people standing around a table&#10;&#10;Description automatically generated">
            <a:extLst>
              <a:ext uri="{FF2B5EF4-FFF2-40B4-BE49-F238E27FC236}">
                <a16:creationId xmlns="" xmlns:a16="http://schemas.microsoft.com/office/drawing/2014/main" id="{917AAC95-14EE-2C44-88F5-F7B5D5A47E7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6128" b="51280"/>
          <a:stretch/>
        </p:blipFill>
        <p:spPr>
          <a:xfrm>
            <a:off x="0" y="8423564"/>
            <a:ext cx="24358455" cy="5292436"/>
          </a:xfrm>
          <a:gradFill>
            <a:gsLst>
              <a:gs pos="0">
                <a:schemeClr val="tx2"/>
              </a:gs>
              <a:gs pos="58000">
                <a:srgbClr val="3F568A"/>
              </a:gs>
            </a:gsLst>
            <a:lin ang="600000" scaled="0"/>
          </a:gradFill>
        </p:spPr>
      </p:pic>
      <p:sp>
        <p:nvSpPr>
          <p:cNvPr id="6" name="Rectangle 5">
            <a:extLst>
              <a:ext uri="{FF2B5EF4-FFF2-40B4-BE49-F238E27FC236}">
                <a16:creationId xmlns="" xmlns:a16="http://schemas.microsoft.com/office/drawing/2014/main" id="{43452C81-DA89-034E-9813-26BDF7250AA3}"/>
              </a:ext>
            </a:extLst>
          </p:cNvPr>
          <p:cNvSpPr/>
          <p:nvPr/>
        </p:nvSpPr>
        <p:spPr>
          <a:xfrm>
            <a:off x="0" y="8423564"/>
            <a:ext cx="24377650" cy="5292436"/>
          </a:xfrm>
          <a:prstGeom prst="rect">
            <a:avLst/>
          </a:prstGeom>
          <a:solidFill>
            <a:srgbClr val="3F568A">
              <a:alpha val="66000"/>
            </a:srgbClr>
          </a:solidFill>
          <a:ln w="25400">
            <a:solidFill>
              <a:srgbClr val="3F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21935" y="5677786"/>
            <a:ext cx="6832320" cy="400110"/>
          </a:xfrm>
          <a:prstGeom prst="rect">
            <a:avLst/>
          </a:prstGeom>
          <a:noFill/>
        </p:spPr>
        <p:txBody>
          <a:bodyPr wrap="none" rtlCol="0">
            <a:spAutoFit/>
          </a:bodyPr>
          <a:lstStyle/>
          <a:p>
            <a:r>
              <a:rPr lang="en-US" sz="2000" dirty="0">
                <a:latin typeface="Montserrat" charset="0"/>
                <a:ea typeface="Montserrat" charset="0"/>
                <a:cs typeface="Montserrat" charset="0"/>
              </a:rPr>
              <a:t>Because decisions are always better than meetings.</a:t>
            </a:r>
          </a:p>
        </p:txBody>
      </p:sp>
      <p:sp>
        <p:nvSpPr>
          <p:cNvPr id="3" name="Rectangle 2">
            <a:extLst>
              <a:ext uri="{FF2B5EF4-FFF2-40B4-BE49-F238E27FC236}">
                <a16:creationId xmlns="" xmlns:a16="http://schemas.microsoft.com/office/drawing/2014/main" id="{F065DA8C-8638-CDE1-D1C9-FDD605E29CC8}"/>
              </a:ext>
            </a:extLst>
          </p:cNvPr>
          <p:cNvSpPr/>
          <p:nvPr/>
        </p:nvSpPr>
        <p:spPr>
          <a:xfrm>
            <a:off x="12376298" y="5348568"/>
            <a:ext cx="4614530" cy="665533"/>
          </a:xfrm>
          <a:prstGeom prst="rect">
            <a:avLst/>
          </a:prstGeom>
          <a:noFill/>
          <a:ln>
            <a:solidFill>
              <a:srgbClr val="AB2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97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 xmlns:a16="http://schemas.microsoft.com/office/drawing/2014/main" id="{B8D46A77-14F1-8A43-BA9D-DA85238C1C49}"/>
              </a:ext>
            </a:extLst>
          </p:cNvPr>
          <p:cNvSpPr txBox="1"/>
          <p:nvPr/>
        </p:nvSpPr>
        <p:spPr>
          <a:xfrm>
            <a:off x="13634141" y="3898615"/>
            <a:ext cx="9302227" cy="707886"/>
          </a:xfrm>
          <a:prstGeom prst="rect">
            <a:avLst/>
          </a:prstGeom>
          <a:noFill/>
        </p:spPr>
        <p:txBody>
          <a:bodyPr wrap="none" rtlCol="0">
            <a:spAutoFit/>
          </a:bodyPr>
          <a:lstStyle/>
          <a:p>
            <a:pPr algn="ctr"/>
            <a:r>
              <a:rPr lang="en-US" sz="4000" spc="600" dirty="0">
                <a:solidFill>
                  <a:srgbClr val="000000"/>
                </a:solidFill>
                <a:latin typeface="Montserrat" charset="0"/>
                <a:ea typeface="Montserrat" charset="0"/>
                <a:cs typeface="Montserrat" charset="0"/>
              </a:rPr>
              <a:t>GOAL ACHIEVEMENT WORKSHEET</a:t>
            </a:r>
          </a:p>
        </p:txBody>
      </p:sp>
      <p:sp>
        <p:nvSpPr>
          <p:cNvPr id="46" name="TextBox 45">
            <a:extLst>
              <a:ext uri="{FF2B5EF4-FFF2-40B4-BE49-F238E27FC236}">
                <a16:creationId xmlns="" xmlns:a16="http://schemas.microsoft.com/office/drawing/2014/main" id="{A90AA9B6-6915-FF40-88C0-778F9802476F}"/>
              </a:ext>
            </a:extLst>
          </p:cNvPr>
          <p:cNvSpPr txBox="1"/>
          <p:nvPr/>
        </p:nvSpPr>
        <p:spPr>
          <a:xfrm>
            <a:off x="14145817" y="4862683"/>
            <a:ext cx="9500992" cy="2308324"/>
          </a:xfrm>
          <a:prstGeom prst="rect">
            <a:avLst/>
          </a:prstGeom>
          <a:noFill/>
        </p:spPr>
        <p:txBody>
          <a:bodyPr wrap="square" rtlCol="0">
            <a:spAutoFit/>
          </a:bodyPr>
          <a:lstStyle/>
          <a:p>
            <a:pPr marL="457200" indent="-457200">
              <a:lnSpc>
                <a:spcPct val="150000"/>
              </a:lnSpc>
              <a:buFont typeface="+mj-lt"/>
              <a:buAutoNum type="arabicPeriod"/>
            </a:pPr>
            <a:r>
              <a:rPr lang="en-US" sz="3200" dirty="0">
                <a:solidFill>
                  <a:srgbClr val="7F7F7F"/>
                </a:solidFill>
                <a:latin typeface="Montserrat Light" charset="0"/>
                <a:ea typeface="Montserrat Light" charset="0"/>
                <a:cs typeface="Montserrat Light" charset="0"/>
              </a:rPr>
              <a:t>Planning Gap</a:t>
            </a:r>
          </a:p>
          <a:p>
            <a:pPr marL="457200" indent="-457200">
              <a:lnSpc>
                <a:spcPct val="150000"/>
              </a:lnSpc>
              <a:buFont typeface="+mj-lt"/>
              <a:buAutoNum type="arabicPeriod"/>
            </a:pPr>
            <a:r>
              <a:rPr lang="en-US" sz="3200" dirty="0">
                <a:solidFill>
                  <a:srgbClr val="7F7F7F"/>
                </a:solidFill>
                <a:latin typeface="Montserrat Light" charset="0"/>
                <a:ea typeface="Montserrat Light" charset="0"/>
                <a:cs typeface="Montserrat Light" charset="0"/>
              </a:rPr>
              <a:t>Place of Most Potential (Recommendation)</a:t>
            </a:r>
          </a:p>
          <a:p>
            <a:pPr marL="457200" indent="-457200">
              <a:lnSpc>
                <a:spcPct val="150000"/>
              </a:lnSpc>
              <a:buFont typeface="+mj-lt"/>
              <a:buAutoNum type="arabicPeriod"/>
            </a:pPr>
            <a:r>
              <a:rPr lang="en-US" sz="3200" dirty="0">
                <a:solidFill>
                  <a:srgbClr val="7F7F7F"/>
                </a:solidFill>
                <a:latin typeface="Montserrat Light" charset="0"/>
                <a:ea typeface="Montserrat Light" charset="0"/>
                <a:cs typeface="Montserrat Light" charset="0"/>
              </a:rPr>
              <a:t>Strategies</a:t>
            </a:r>
          </a:p>
        </p:txBody>
      </p:sp>
      <p:sp>
        <p:nvSpPr>
          <p:cNvPr id="14" name="TextBox 13">
            <a:extLst>
              <a:ext uri="{FF2B5EF4-FFF2-40B4-BE49-F238E27FC236}">
                <a16:creationId xmlns="" xmlns:a16="http://schemas.microsoft.com/office/drawing/2014/main" id="{27FD911D-DC57-8E42-B4D9-0647AD5E05E8}"/>
              </a:ext>
            </a:extLst>
          </p:cNvPr>
          <p:cNvSpPr txBox="1"/>
          <p:nvPr/>
        </p:nvSpPr>
        <p:spPr>
          <a:xfrm>
            <a:off x="7108742" y="6817801"/>
            <a:ext cx="112970" cy="215444"/>
          </a:xfrm>
          <a:prstGeom prst="rect">
            <a:avLst/>
          </a:prstGeom>
          <a:noFill/>
        </p:spPr>
        <p:txBody>
          <a:bodyPr wrap="square" rtlCol="0">
            <a:spAutoFit/>
          </a:bodyPr>
          <a:lstStyle/>
          <a:p>
            <a:r>
              <a:rPr lang="en-US" sz="800" dirty="0">
                <a:solidFill>
                  <a:srgbClr val="7F7F7F"/>
                </a:solidFill>
                <a:latin typeface="Helvetica"/>
                <a:cs typeface="Helvetica"/>
              </a:rPr>
              <a:t>1</a:t>
            </a:r>
          </a:p>
        </p:txBody>
      </p:sp>
      <p:sp>
        <p:nvSpPr>
          <p:cNvPr id="15" name="TextBox 14">
            <a:extLst>
              <a:ext uri="{FF2B5EF4-FFF2-40B4-BE49-F238E27FC236}">
                <a16:creationId xmlns="" xmlns:a16="http://schemas.microsoft.com/office/drawing/2014/main" id="{BE540A90-E550-BF48-A88A-26D826187FB1}"/>
              </a:ext>
            </a:extLst>
          </p:cNvPr>
          <p:cNvSpPr txBox="1"/>
          <p:nvPr/>
        </p:nvSpPr>
        <p:spPr>
          <a:xfrm>
            <a:off x="7185351" y="7197023"/>
            <a:ext cx="162149" cy="215444"/>
          </a:xfrm>
          <a:prstGeom prst="rect">
            <a:avLst/>
          </a:prstGeom>
          <a:noFill/>
        </p:spPr>
        <p:txBody>
          <a:bodyPr wrap="square" rtlCol="0">
            <a:spAutoFit/>
          </a:bodyPr>
          <a:lstStyle/>
          <a:p>
            <a:r>
              <a:rPr lang="en-US" sz="800" dirty="0">
                <a:solidFill>
                  <a:srgbClr val="7F7F7F"/>
                </a:solidFill>
                <a:latin typeface="Helvetica"/>
                <a:cs typeface="Helvetica"/>
              </a:rPr>
              <a:t>3</a:t>
            </a:r>
          </a:p>
        </p:txBody>
      </p:sp>
      <p:sp>
        <p:nvSpPr>
          <p:cNvPr id="16" name="TextBox 15">
            <a:extLst>
              <a:ext uri="{FF2B5EF4-FFF2-40B4-BE49-F238E27FC236}">
                <a16:creationId xmlns="" xmlns:a16="http://schemas.microsoft.com/office/drawing/2014/main" id="{A600E8B3-3C19-D640-ADC7-54138C57D009}"/>
              </a:ext>
            </a:extLst>
          </p:cNvPr>
          <p:cNvSpPr txBox="1"/>
          <p:nvPr/>
        </p:nvSpPr>
        <p:spPr>
          <a:xfrm>
            <a:off x="7158556" y="7884021"/>
            <a:ext cx="144948" cy="215444"/>
          </a:xfrm>
          <a:prstGeom prst="rect">
            <a:avLst/>
          </a:prstGeom>
          <a:noFill/>
        </p:spPr>
        <p:txBody>
          <a:bodyPr wrap="square" rtlCol="0">
            <a:spAutoFit/>
          </a:bodyPr>
          <a:lstStyle/>
          <a:p>
            <a:r>
              <a:rPr lang="en-US" sz="800" dirty="0">
                <a:solidFill>
                  <a:srgbClr val="7F7F7F"/>
                </a:solidFill>
                <a:latin typeface="Helvetica"/>
                <a:cs typeface="Helvetica"/>
              </a:rPr>
              <a:t>2</a:t>
            </a:r>
          </a:p>
        </p:txBody>
      </p:sp>
      <p:sp>
        <p:nvSpPr>
          <p:cNvPr id="17" name="Rectangle 16">
            <a:extLst>
              <a:ext uri="{FF2B5EF4-FFF2-40B4-BE49-F238E27FC236}">
                <a16:creationId xmlns="" xmlns:a16="http://schemas.microsoft.com/office/drawing/2014/main" id="{07B34F99-4CF1-4F4E-809D-FD96DDECAE09}"/>
              </a:ext>
            </a:extLst>
          </p:cNvPr>
          <p:cNvSpPr/>
          <p:nvPr/>
        </p:nvSpPr>
        <p:spPr>
          <a:xfrm>
            <a:off x="0" y="0"/>
            <a:ext cx="12188825" cy="13716000"/>
          </a:xfrm>
          <a:prstGeom prst="rect">
            <a:avLst/>
          </a:prstGeom>
          <a:solidFill>
            <a:srgbClr val="EA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1179" y="0"/>
            <a:ext cx="12188825" cy="13716000"/>
          </a:xfrm>
          <a:prstGeom prst="rect">
            <a:avLst/>
          </a:prstGeom>
          <a:solidFill>
            <a:srgbClr val="3F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652" y="1142511"/>
            <a:ext cx="8965315" cy="11486810"/>
          </a:xfrm>
          <a:prstGeom prst="rect">
            <a:avLst/>
          </a:prstGeom>
        </p:spPr>
      </p:pic>
    </p:spTree>
    <p:extLst>
      <p:ext uri="{BB962C8B-B14F-4D97-AF65-F5344CB8AC3E}">
        <p14:creationId xmlns:p14="http://schemas.microsoft.com/office/powerpoint/2010/main" val="29056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 xmlns:a16="http://schemas.microsoft.com/office/drawing/2014/main" id="{B8D46A77-14F1-8A43-BA9D-DA85238C1C49}"/>
              </a:ext>
            </a:extLst>
          </p:cNvPr>
          <p:cNvSpPr txBox="1"/>
          <p:nvPr/>
        </p:nvSpPr>
        <p:spPr>
          <a:xfrm>
            <a:off x="13634141" y="3898615"/>
            <a:ext cx="9302227" cy="707886"/>
          </a:xfrm>
          <a:prstGeom prst="rect">
            <a:avLst/>
          </a:prstGeom>
          <a:noFill/>
        </p:spPr>
        <p:txBody>
          <a:bodyPr wrap="none" rtlCol="0">
            <a:spAutoFit/>
          </a:bodyPr>
          <a:lstStyle/>
          <a:p>
            <a:pPr algn="ctr"/>
            <a:r>
              <a:rPr lang="en-US" sz="4000" spc="600" dirty="0">
                <a:solidFill>
                  <a:schemeClr val="tx2"/>
                </a:solidFill>
                <a:latin typeface="Montserrat" charset="0"/>
                <a:ea typeface="Montserrat" charset="0"/>
                <a:cs typeface="Montserrat" charset="0"/>
              </a:rPr>
              <a:t>GOAL ACHIEVEMENT WORKSHEET</a:t>
            </a:r>
          </a:p>
        </p:txBody>
      </p:sp>
      <p:sp>
        <p:nvSpPr>
          <p:cNvPr id="46" name="TextBox 45">
            <a:extLst>
              <a:ext uri="{FF2B5EF4-FFF2-40B4-BE49-F238E27FC236}">
                <a16:creationId xmlns="" xmlns:a16="http://schemas.microsoft.com/office/drawing/2014/main" id="{A90AA9B6-6915-FF40-88C0-778F9802476F}"/>
              </a:ext>
            </a:extLst>
          </p:cNvPr>
          <p:cNvSpPr txBox="1"/>
          <p:nvPr/>
        </p:nvSpPr>
        <p:spPr>
          <a:xfrm>
            <a:off x="14145817" y="4862683"/>
            <a:ext cx="9497954" cy="2308324"/>
          </a:xfrm>
          <a:prstGeom prst="rect">
            <a:avLst/>
          </a:prstGeom>
          <a:noFill/>
        </p:spPr>
        <p:txBody>
          <a:bodyPr wrap="square" rtlCol="0">
            <a:spAutoFit/>
          </a:bodyPr>
          <a:lstStyle/>
          <a:p>
            <a:pPr marL="457200" indent="-457200">
              <a:lnSpc>
                <a:spcPct val="150000"/>
              </a:lnSpc>
              <a:buFont typeface="+mj-lt"/>
              <a:buAutoNum type="arabicPeriod"/>
            </a:pPr>
            <a:r>
              <a:rPr lang="en-US" sz="3200" dirty="0">
                <a:latin typeface="Montserrat Light" charset="0"/>
                <a:ea typeface="Montserrat Light" charset="0"/>
                <a:cs typeface="Montserrat Light" charset="0"/>
              </a:rPr>
              <a:t>Planning Gap</a:t>
            </a:r>
          </a:p>
          <a:p>
            <a:pPr marL="457200" indent="-457200">
              <a:lnSpc>
                <a:spcPct val="150000"/>
              </a:lnSpc>
              <a:buFont typeface="+mj-lt"/>
              <a:buAutoNum type="arabicPeriod"/>
            </a:pPr>
            <a:r>
              <a:rPr lang="en-US" sz="3200" dirty="0">
                <a:latin typeface="Montserrat Light" charset="0"/>
                <a:ea typeface="Montserrat Light" charset="0"/>
                <a:cs typeface="Montserrat Light" charset="0"/>
              </a:rPr>
              <a:t>Place of Most Potential (Recommendation)</a:t>
            </a:r>
          </a:p>
          <a:p>
            <a:pPr marL="457200" indent="-457200">
              <a:lnSpc>
                <a:spcPct val="150000"/>
              </a:lnSpc>
              <a:buFont typeface="+mj-lt"/>
              <a:buAutoNum type="arabicPeriod"/>
            </a:pPr>
            <a:r>
              <a:rPr lang="en-US" sz="3200" dirty="0">
                <a:latin typeface="Montserrat Light" charset="0"/>
                <a:ea typeface="Montserrat Light" charset="0"/>
                <a:cs typeface="Montserrat Light" charset="0"/>
              </a:rPr>
              <a:t>Strategies</a:t>
            </a:r>
          </a:p>
        </p:txBody>
      </p:sp>
      <p:sp>
        <p:nvSpPr>
          <p:cNvPr id="14" name="TextBox 13">
            <a:extLst>
              <a:ext uri="{FF2B5EF4-FFF2-40B4-BE49-F238E27FC236}">
                <a16:creationId xmlns="" xmlns:a16="http://schemas.microsoft.com/office/drawing/2014/main" id="{27FD911D-DC57-8E42-B4D9-0647AD5E05E8}"/>
              </a:ext>
            </a:extLst>
          </p:cNvPr>
          <p:cNvSpPr txBox="1"/>
          <p:nvPr/>
        </p:nvSpPr>
        <p:spPr>
          <a:xfrm>
            <a:off x="7108742" y="6817801"/>
            <a:ext cx="112970" cy="215444"/>
          </a:xfrm>
          <a:prstGeom prst="rect">
            <a:avLst/>
          </a:prstGeom>
          <a:noFill/>
        </p:spPr>
        <p:txBody>
          <a:bodyPr wrap="square" rtlCol="0">
            <a:spAutoFit/>
          </a:bodyPr>
          <a:lstStyle/>
          <a:p>
            <a:r>
              <a:rPr lang="en-US" sz="800" dirty="0">
                <a:latin typeface="Helvetica"/>
                <a:cs typeface="Helvetica"/>
              </a:rPr>
              <a:t>1</a:t>
            </a:r>
          </a:p>
        </p:txBody>
      </p:sp>
      <p:sp>
        <p:nvSpPr>
          <p:cNvPr id="15" name="TextBox 14">
            <a:extLst>
              <a:ext uri="{FF2B5EF4-FFF2-40B4-BE49-F238E27FC236}">
                <a16:creationId xmlns="" xmlns:a16="http://schemas.microsoft.com/office/drawing/2014/main" id="{BE540A90-E550-BF48-A88A-26D826187FB1}"/>
              </a:ext>
            </a:extLst>
          </p:cNvPr>
          <p:cNvSpPr txBox="1"/>
          <p:nvPr/>
        </p:nvSpPr>
        <p:spPr>
          <a:xfrm>
            <a:off x="7185351" y="7197023"/>
            <a:ext cx="162149" cy="215444"/>
          </a:xfrm>
          <a:prstGeom prst="rect">
            <a:avLst/>
          </a:prstGeom>
          <a:noFill/>
        </p:spPr>
        <p:txBody>
          <a:bodyPr wrap="square" rtlCol="0">
            <a:spAutoFit/>
          </a:bodyPr>
          <a:lstStyle/>
          <a:p>
            <a:r>
              <a:rPr lang="en-US" sz="800" dirty="0">
                <a:latin typeface="Helvetica"/>
                <a:cs typeface="Helvetica"/>
              </a:rPr>
              <a:t>3</a:t>
            </a:r>
          </a:p>
        </p:txBody>
      </p:sp>
      <p:sp>
        <p:nvSpPr>
          <p:cNvPr id="16" name="TextBox 15">
            <a:extLst>
              <a:ext uri="{FF2B5EF4-FFF2-40B4-BE49-F238E27FC236}">
                <a16:creationId xmlns="" xmlns:a16="http://schemas.microsoft.com/office/drawing/2014/main" id="{A600E8B3-3C19-D640-ADC7-54138C57D009}"/>
              </a:ext>
            </a:extLst>
          </p:cNvPr>
          <p:cNvSpPr txBox="1"/>
          <p:nvPr/>
        </p:nvSpPr>
        <p:spPr>
          <a:xfrm>
            <a:off x="7057070" y="7340168"/>
            <a:ext cx="180036" cy="400110"/>
          </a:xfrm>
          <a:prstGeom prst="rect">
            <a:avLst/>
          </a:prstGeom>
          <a:noFill/>
        </p:spPr>
        <p:txBody>
          <a:bodyPr wrap="square" rtlCol="0">
            <a:spAutoFit/>
          </a:bodyPr>
          <a:lstStyle/>
          <a:p>
            <a:r>
              <a:rPr lang="en-US" sz="2000" b="1" dirty="0">
                <a:latin typeface="Helvetica"/>
                <a:cs typeface="Helvetica"/>
              </a:rPr>
              <a:t>2</a:t>
            </a:r>
          </a:p>
        </p:txBody>
      </p:sp>
      <p:sp>
        <p:nvSpPr>
          <p:cNvPr id="17" name="Rectangle 16">
            <a:extLst>
              <a:ext uri="{FF2B5EF4-FFF2-40B4-BE49-F238E27FC236}">
                <a16:creationId xmlns="" xmlns:a16="http://schemas.microsoft.com/office/drawing/2014/main" id="{07B34F99-4CF1-4F4E-809D-FD96DDECAE09}"/>
              </a:ext>
            </a:extLst>
          </p:cNvPr>
          <p:cNvSpPr/>
          <p:nvPr/>
        </p:nvSpPr>
        <p:spPr>
          <a:xfrm>
            <a:off x="0" y="0"/>
            <a:ext cx="12188825" cy="13716000"/>
          </a:xfrm>
          <a:prstGeom prst="rect">
            <a:avLst/>
          </a:prstGeom>
          <a:solidFill>
            <a:srgbClr val="EA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a:extLst>
              <a:ext uri="{FF2B5EF4-FFF2-40B4-BE49-F238E27FC236}">
                <a16:creationId xmlns="" xmlns:a16="http://schemas.microsoft.com/office/drawing/2014/main" id="{B1319004-623F-C04A-AC62-F6025DA7D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561" y="811864"/>
            <a:ext cx="10015702" cy="11887201"/>
          </a:xfrm>
          <a:prstGeom prst="rect">
            <a:avLst/>
          </a:prstGeom>
          <a:noFill/>
          <a:ln w="9525">
            <a:solidFill>
              <a:srgbClr val="939393"/>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2" name="TextBox 1">
            <a:extLst>
              <a:ext uri="{FF2B5EF4-FFF2-40B4-BE49-F238E27FC236}">
                <a16:creationId xmlns="" xmlns:a16="http://schemas.microsoft.com/office/drawing/2014/main" id="{37C33B7E-C88A-D08B-B16D-BA095569EA27}"/>
              </a:ext>
            </a:extLst>
          </p:cNvPr>
          <p:cNvSpPr txBox="1">
            <a:spLocks noChangeArrowheads="1"/>
          </p:cNvSpPr>
          <p:nvPr/>
        </p:nvSpPr>
        <p:spPr bwMode="auto">
          <a:xfrm>
            <a:off x="2269841" y="3391521"/>
            <a:ext cx="764914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smtClean="0">
                <a:latin typeface="Arial" charset="0"/>
                <a:ea typeface="Arial" charset="0"/>
                <a:cs typeface="Arial" charset="0"/>
              </a:rPr>
              <a:t>Joe </a:t>
            </a:r>
            <a:r>
              <a:rPr lang="en-US" sz="2000" dirty="0">
                <a:latin typeface="Arial" charset="0"/>
                <a:ea typeface="Arial" charset="0"/>
                <a:cs typeface="Arial" charset="0"/>
              </a:rPr>
              <a:t>and </a:t>
            </a:r>
            <a:r>
              <a:rPr lang="en-US" sz="2000" dirty="0" smtClean="0">
                <a:latin typeface="Arial" charset="0"/>
                <a:ea typeface="Arial" charset="0"/>
                <a:cs typeface="Arial" charset="0"/>
              </a:rPr>
              <a:t>Lynne’s </a:t>
            </a:r>
            <a:r>
              <a:rPr lang="en-US" sz="2000" dirty="0">
                <a:latin typeface="Arial" charset="0"/>
                <a:ea typeface="Arial" charset="0"/>
                <a:cs typeface="Arial" charset="0"/>
              </a:rPr>
              <a:t>retirement plan strategies for saving and investing has not been updated in several years.</a:t>
            </a:r>
          </a:p>
        </p:txBody>
      </p:sp>
      <p:sp>
        <p:nvSpPr>
          <p:cNvPr id="3" name="TextBox 2">
            <a:extLst>
              <a:ext uri="{FF2B5EF4-FFF2-40B4-BE49-F238E27FC236}">
                <a16:creationId xmlns="" xmlns:a16="http://schemas.microsoft.com/office/drawing/2014/main" id="{0EED3361-B18C-15FB-6D8E-0A08D828CBEA}"/>
              </a:ext>
            </a:extLst>
          </p:cNvPr>
          <p:cNvSpPr txBox="1">
            <a:spLocks noChangeArrowheads="1"/>
          </p:cNvSpPr>
          <p:nvPr/>
        </p:nvSpPr>
        <p:spPr bwMode="auto">
          <a:xfrm>
            <a:off x="2269841" y="7883423"/>
            <a:ext cx="7649141"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latin typeface="Arial" charset="0"/>
                <a:ea typeface="Arial" charset="0"/>
                <a:cs typeface="Arial" charset="0"/>
              </a:rPr>
              <a:t>A retirement analysis needs to be completed taking </a:t>
            </a:r>
            <a:r>
              <a:rPr lang="en-US" sz="2000" dirty="0" smtClean="0">
                <a:latin typeface="Arial" charset="0"/>
                <a:ea typeface="Arial" charset="0"/>
                <a:cs typeface="Arial" charset="0"/>
              </a:rPr>
              <a:t>into consideration Joe </a:t>
            </a:r>
            <a:r>
              <a:rPr lang="en-US" sz="2000" dirty="0">
                <a:latin typeface="Arial" charset="0"/>
                <a:ea typeface="Arial" charset="0"/>
                <a:cs typeface="Arial" charset="0"/>
              </a:rPr>
              <a:t>and </a:t>
            </a:r>
            <a:r>
              <a:rPr lang="en-US" sz="2000" dirty="0" smtClean="0">
                <a:latin typeface="Arial" charset="0"/>
                <a:ea typeface="Arial" charset="0"/>
                <a:cs typeface="Arial" charset="0"/>
              </a:rPr>
              <a:t>Lynne’s </a:t>
            </a:r>
            <a:r>
              <a:rPr lang="en-US" sz="2000" dirty="0">
                <a:latin typeface="Arial" charset="0"/>
                <a:ea typeface="Arial" charset="0"/>
                <a:cs typeface="Arial" charset="0"/>
              </a:rPr>
              <a:t>desire to retire in 10 years, their current after-tax income objective and their tolerance levels for investing.</a:t>
            </a:r>
          </a:p>
        </p:txBody>
      </p:sp>
      <p:sp>
        <p:nvSpPr>
          <p:cNvPr id="4" name="Oval 3">
            <a:extLst>
              <a:ext uri="{FF2B5EF4-FFF2-40B4-BE49-F238E27FC236}">
                <a16:creationId xmlns="" xmlns:a16="http://schemas.microsoft.com/office/drawing/2014/main" id="{BE8DD3F2-C938-8F79-0C67-EC3F7EE85E27}"/>
              </a:ext>
            </a:extLst>
          </p:cNvPr>
          <p:cNvSpPr>
            <a:spLocks noChangeArrowheads="1"/>
          </p:cNvSpPr>
          <p:nvPr/>
        </p:nvSpPr>
        <p:spPr bwMode="auto">
          <a:xfrm>
            <a:off x="1577752" y="1983288"/>
            <a:ext cx="2757181" cy="1415099"/>
          </a:xfrm>
          <a:prstGeom prst="ellipse">
            <a:avLst/>
          </a:prstGeom>
          <a:noFill/>
          <a:ln w="57150">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wrap="square" lIns="91435" tIns="45718" rIns="91435" bIns="45718">
            <a:spAutoFit/>
          </a:bodyPr>
          <a:lstStyle/>
          <a:p>
            <a:pPr marL="0" algn="l" defTabSz="1828434" rtl="0" eaLnBrk="1" latinLnBrk="0" hangingPunct="1"/>
            <a:endParaRPr lang="en-US" sz="2300">
              <a:latin typeface="Times New Roman" charset="0"/>
              <a:cs typeface="Boxed Book" charset="0"/>
            </a:endParaRPr>
          </a:p>
        </p:txBody>
      </p:sp>
      <p:sp>
        <p:nvSpPr>
          <p:cNvPr id="5" name="Oval 4">
            <a:extLst>
              <a:ext uri="{FF2B5EF4-FFF2-40B4-BE49-F238E27FC236}">
                <a16:creationId xmlns="" xmlns:a16="http://schemas.microsoft.com/office/drawing/2014/main" id="{3F776CCD-2C38-8342-07E1-9EE6D1C68C44}"/>
              </a:ext>
            </a:extLst>
          </p:cNvPr>
          <p:cNvSpPr>
            <a:spLocks noChangeArrowheads="1"/>
          </p:cNvSpPr>
          <p:nvPr/>
        </p:nvSpPr>
        <p:spPr bwMode="auto">
          <a:xfrm>
            <a:off x="1583013" y="7002826"/>
            <a:ext cx="4080413" cy="907845"/>
          </a:xfrm>
          <a:prstGeom prst="ellipse">
            <a:avLst/>
          </a:prstGeom>
          <a:noFill/>
          <a:ln w="57150">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wrap="square" lIns="91435" tIns="45718" rIns="91435" bIns="45718">
            <a:spAutoFit/>
          </a:bodyPr>
          <a:lstStyle/>
          <a:p>
            <a:pPr marL="0" algn="l" defTabSz="1828434" rtl="0" eaLnBrk="1" latinLnBrk="0" hangingPunct="1"/>
            <a:endParaRPr lang="en-US" sz="2000" b="1">
              <a:latin typeface="Times New Roman" charset="0"/>
              <a:cs typeface="Boxed Book" charset="0"/>
            </a:endParaRPr>
          </a:p>
        </p:txBody>
      </p:sp>
    </p:spTree>
    <p:extLst>
      <p:ext uri="{BB962C8B-B14F-4D97-AF65-F5344CB8AC3E}">
        <p14:creationId xmlns:p14="http://schemas.microsoft.com/office/powerpoint/2010/main" val="44967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iterate type="wd">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iterate type="wd">
                                    <p:tmPct val="5000"/>
                                  </p:iterate>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596" y="3480034"/>
            <a:ext cx="8962698" cy="1660467"/>
            <a:chOff x="-197039" y="1766971"/>
            <a:chExt cx="8962698" cy="1660467"/>
          </a:xfrm>
        </p:grpSpPr>
        <p:sp>
          <p:nvSpPr>
            <p:cNvPr id="14" name="TextBox 13"/>
            <p:cNvSpPr txBox="1"/>
            <p:nvPr/>
          </p:nvSpPr>
          <p:spPr>
            <a:xfrm>
              <a:off x="-197039" y="2227109"/>
              <a:ext cx="8962698" cy="1200329"/>
            </a:xfrm>
            <a:prstGeom prst="rect">
              <a:avLst/>
            </a:prstGeom>
            <a:noFill/>
          </p:spPr>
          <p:txBody>
            <a:bodyPr wrap="square" rtlCol="0">
              <a:spAutoFit/>
            </a:bodyPr>
            <a:lstStyle/>
            <a:p>
              <a:pPr algn="r"/>
              <a:r>
                <a:rPr lang="en-US" sz="7200" b="1" spc="600" dirty="0">
                  <a:solidFill>
                    <a:srgbClr val="3F568A"/>
                  </a:solidFill>
                  <a:latin typeface="Montserrat" charset="0"/>
                  <a:ea typeface="Montserrat" charset="0"/>
                  <a:cs typeface="Montserrat" charset="0"/>
                </a:rPr>
                <a:t>QUESTIONS?</a:t>
              </a:r>
              <a:endParaRPr lang="en-US" sz="11500" b="1" spc="600" dirty="0">
                <a:solidFill>
                  <a:srgbClr val="3F568A"/>
                </a:solidFill>
                <a:latin typeface="Montserrat" charset="0"/>
                <a:ea typeface="Montserrat" charset="0"/>
                <a:cs typeface="Montserrat" charset="0"/>
              </a:endParaRPr>
            </a:p>
          </p:txBody>
        </p:sp>
        <p:sp>
          <p:nvSpPr>
            <p:cNvPr id="18" name="TextBox 17"/>
            <p:cNvSpPr txBox="1"/>
            <p:nvPr/>
          </p:nvSpPr>
          <p:spPr>
            <a:xfrm>
              <a:off x="5496045" y="1766971"/>
              <a:ext cx="3269613" cy="338554"/>
            </a:xfrm>
            <a:prstGeom prst="rect">
              <a:avLst/>
            </a:prstGeom>
            <a:noFill/>
          </p:spPr>
          <p:txBody>
            <a:bodyPr wrap="none" rtlCol="0">
              <a:spAutoFit/>
            </a:bodyPr>
            <a:lstStyle/>
            <a:p>
              <a:pPr algn="r"/>
              <a:r>
                <a:rPr lang="en-US" sz="1600" spc="1200" dirty="0">
                  <a:solidFill>
                    <a:srgbClr val="000000"/>
                  </a:solidFill>
                  <a:latin typeface="Montserrat" charset="0"/>
                  <a:ea typeface="Montserrat" charset="0"/>
                  <a:cs typeface="Montserrat" charset="0"/>
                </a:rPr>
                <a:t>CHECKING IN…</a:t>
              </a:r>
            </a:p>
          </p:txBody>
        </p:sp>
      </p:grpSp>
      <p:sp>
        <p:nvSpPr>
          <p:cNvPr id="20" name="TextBox 19"/>
          <p:cNvSpPr txBox="1"/>
          <p:nvPr/>
        </p:nvSpPr>
        <p:spPr>
          <a:xfrm>
            <a:off x="11581039" y="3756270"/>
            <a:ext cx="11001866" cy="553998"/>
          </a:xfrm>
          <a:prstGeom prst="rect">
            <a:avLst/>
          </a:prstGeom>
          <a:noFill/>
        </p:spPr>
        <p:txBody>
          <a:bodyPr wrap="square" rtlCol="0">
            <a:spAutoFit/>
          </a:bodyPr>
          <a:lstStyle/>
          <a:p>
            <a:pPr>
              <a:lnSpc>
                <a:spcPct val="150000"/>
              </a:lnSpc>
            </a:pPr>
            <a:r>
              <a:rPr lang="en-US" sz="2000" dirty="0">
                <a:solidFill>
                  <a:srgbClr val="7F7F7F"/>
                </a:solidFill>
                <a:latin typeface="Montserrat Light" charset="0"/>
                <a:ea typeface="Montserrat Light" charset="0"/>
                <a:cs typeface="Montserrat Light" charset="0"/>
              </a:rPr>
              <a:t>What do you need to clarify or understand better?</a:t>
            </a:r>
          </a:p>
        </p:txBody>
      </p:sp>
      <p:sp>
        <p:nvSpPr>
          <p:cNvPr id="22" name="Rectangle 21"/>
          <p:cNvSpPr/>
          <p:nvPr/>
        </p:nvSpPr>
        <p:spPr>
          <a:xfrm>
            <a:off x="10365553" y="2160576"/>
            <a:ext cx="31227" cy="419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Placeholder 9" descr="A group of people standing next to a person in a suit and tie&#10;&#10;Description automatically generated">
            <a:extLst>
              <a:ext uri="{FF2B5EF4-FFF2-40B4-BE49-F238E27FC236}">
                <a16:creationId xmlns="" xmlns:a16="http://schemas.microsoft.com/office/drawing/2014/main" id="{C814ED88-9A6E-0D40-A7ED-0C1BA88084D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3986" b="53458"/>
          <a:stretch/>
        </p:blipFill>
        <p:spPr>
          <a:xfrm>
            <a:off x="0" y="8423564"/>
            <a:ext cx="24358455" cy="5292436"/>
          </a:xfrm>
        </p:spPr>
      </p:pic>
      <p:sp>
        <p:nvSpPr>
          <p:cNvPr id="6" name="Rectangle 5">
            <a:extLst>
              <a:ext uri="{FF2B5EF4-FFF2-40B4-BE49-F238E27FC236}">
                <a16:creationId xmlns="" xmlns:a16="http://schemas.microsoft.com/office/drawing/2014/main" id="{43452C81-DA89-034E-9813-26BDF7250AA3}"/>
              </a:ext>
            </a:extLst>
          </p:cNvPr>
          <p:cNvSpPr/>
          <p:nvPr/>
        </p:nvSpPr>
        <p:spPr>
          <a:xfrm>
            <a:off x="-19195" y="8423564"/>
            <a:ext cx="24377650" cy="5292436"/>
          </a:xfrm>
          <a:prstGeom prst="rect">
            <a:avLst/>
          </a:prstGeom>
          <a:solidFill>
            <a:srgbClr val="3F568A">
              <a:alpha val="66000"/>
            </a:srgbClr>
          </a:solidFill>
          <a:ln w="25400">
            <a:solidFill>
              <a:srgbClr val="3F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50343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44231" y="1145890"/>
            <a:ext cx="7314359" cy="2585323"/>
          </a:xfrm>
          <a:prstGeom prst="rect">
            <a:avLst/>
          </a:prstGeom>
          <a:noFill/>
        </p:spPr>
        <p:txBody>
          <a:bodyPr wrap="square" rtlCol="0">
            <a:spAutoFit/>
          </a:bodyPr>
          <a:lstStyle/>
          <a:p>
            <a:r>
              <a:rPr lang="en-US" sz="5400" b="1" spc="600" dirty="0">
                <a:solidFill>
                  <a:schemeClr val="tx2"/>
                </a:solidFill>
                <a:latin typeface="Montserrat" charset="0"/>
                <a:ea typeface="Montserrat" charset="0"/>
                <a:cs typeface="Montserrat" charset="0"/>
              </a:rPr>
              <a:t>WHAT’S</a:t>
            </a:r>
          </a:p>
          <a:p>
            <a:r>
              <a:rPr lang="en-US" sz="5400" b="1" spc="600" dirty="0">
                <a:solidFill>
                  <a:schemeClr val="tx2"/>
                </a:solidFill>
                <a:latin typeface="Montserrat" charset="0"/>
                <a:ea typeface="Montserrat" charset="0"/>
                <a:cs typeface="Montserrat" charset="0"/>
              </a:rPr>
              <a:t>IMPORTANT</a:t>
            </a:r>
          </a:p>
          <a:p>
            <a:r>
              <a:rPr lang="en-US" sz="5400" b="1" spc="600" dirty="0">
                <a:solidFill>
                  <a:schemeClr val="tx2"/>
                </a:solidFill>
                <a:latin typeface="Montserrat" charset="0"/>
                <a:ea typeface="Montserrat" charset="0"/>
                <a:cs typeface="Montserrat" charset="0"/>
              </a:rPr>
              <a:t>NEXT…</a:t>
            </a:r>
          </a:p>
        </p:txBody>
      </p:sp>
      <p:sp>
        <p:nvSpPr>
          <p:cNvPr id="9" name="Rectangle 8"/>
          <p:cNvSpPr/>
          <p:nvPr/>
        </p:nvSpPr>
        <p:spPr>
          <a:xfrm>
            <a:off x="17246600" y="0"/>
            <a:ext cx="7131049" cy="13716000"/>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A picture containing person, sitting, laptop, computer&#10;&#10;Description automatically generated">
            <a:extLst>
              <a:ext uri="{FF2B5EF4-FFF2-40B4-BE49-F238E27FC236}">
                <a16:creationId xmlns="" xmlns:a16="http://schemas.microsoft.com/office/drawing/2014/main" id="{C59F7E58-AD9A-EA43-A80A-6535FFE3FB4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007" r="11007"/>
          <a:stretch>
            <a:fillRect/>
          </a:stretch>
        </p:blipFill>
        <p:spPr/>
      </p:pic>
      <p:sp>
        <p:nvSpPr>
          <p:cNvPr id="8" name="TextBox 7">
            <a:extLst>
              <a:ext uri="{FF2B5EF4-FFF2-40B4-BE49-F238E27FC236}">
                <a16:creationId xmlns="" xmlns:a16="http://schemas.microsoft.com/office/drawing/2014/main" id="{91E53832-FB01-4049-B2CB-04EDE1FD5326}"/>
              </a:ext>
            </a:extLst>
          </p:cNvPr>
          <p:cNvSpPr txBox="1"/>
          <p:nvPr/>
        </p:nvSpPr>
        <p:spPr>
          <a:xfrm>
            <a:off x="2044230" y="5620939"/>
            <a:ext cx="13592393" cy="4216539"/>
          </a:xfrm>
          <a:prstGeom prst="rect">
            <a:avLst/>
          </a:prstGeom>
          <a:noFill/>
        </p:spPr>
        <p:txBody>
          <a:bodyPr wrap="square" rtlCol="0">
            <a:spAutoFit/>
          </a:bodyPr>
          <a:lstStyle/>
          <a:p>
            <a:r>
              <a:rPr lang="en-US" sz="2800" b="1" dirty="0" smtClean="0">
                <a:solidFill>
                  <a:srgbClr val="000000"/>
                </a:solidFill>
                <a:latin typeface="Montserrat" charset="0"/>
                <a:ea typeface="Montserrat" charset="0"/>
                <a:cs typeface="Montserrat" charset="0"/>
              </a:rPr>
              <a:t>Topic</a:t>
            </a:r>
            <a:r>
              <a:rPr lang="en-US" sz="2800" b="1" dirty="0">
                <a:solidFill>
                  <a:srgbClr val="000000"/>
                </a:solidFill>
                <a:latin typeface="Montserrat" charset="0"/>
                <a:ea typeface="Montserrat" charset="0"/>
                <a:cs typeface="Montserrat" charset="0"/>
              </a:rPr>
              <a:t>: </a:t>
            </a:r>
            <a:r>
              <a:rPr lang="en-US" sz="2800" b="1" dirty="0" smtClean="0">
                <a:solidFill>
                  <a:srgbClr val="000000"/>
                </a:solidFill>
                <a:latin typeface="Montserrat" charset="0"/>
                <a:ea typeface="Montserrat" charset="0"/>
                <a:cs typeface="Montserrat" charset="0"/>
              </a:rPr>
              <a:t>Action Plan</a:t>
            </a:r>
            <a:endParaRPr lang="en-US" sz="2800" b="1" dirty="0">
              <a:solidFill>
                <a:srgbClr val="000000"/>
              </a:solidFill>
              <a:latin typeface="Montserrat" charset="0"/>
              <a:ea typeface="Montserrat" charset="0"/>
              <a:cs typeface="Montserrat" charset="0"/>
            </a:endParaRPr>
          </a:p>
          <a:p>
            <a:endParaRPr lang="en-US" sz="2400" dirty="0">
              <a:solidFill>
                <a:srgbClr val="000000"/>
              </a:solidFill>
              <a:latin typeface="Montserrat" charset="0"/>
              <a:ea typeface="Montserrat" charset="0"/>
              <a:cs typeface="Montserrat" charset="0"/>
            </a:endParaRPr>
          </a:p>
          <a:p>
            <a:r>
              <a:rPr lang="en-US" sz="2400" dirty="0" smtClean="0">
                <a:solidFill>
                  <a:srgbClr val="000000"/>
                </a:solidFill>
                <a:latin typeface="Montserrat" charset="0"/>
                <a:ea typeface="Montserrat" charset="0"/>
                <a:cs typeface="Montserrat" charset="0"/>
              </a:rPr>
              <a:t>During </a:t>
            </a:r>
            <a:r>
              <a:rPr lang="en-US" sz="2400" dirty="0">
                <a:solidFill>
                  <a:srgbClr val="000000"/>
                </a:solidFill>
                <a:latin typeface="Montserrat" charset="0"/>
                <a:ea typeface="Montserrat" charset="0"/>
                <a:cs typeface="Montserrat" charset="0"/>
              </a:rPr>
              <a:t>this call, we’ll revisit the teachings to ensure you can get the results you’re after. We will also set a clear direction for the continued resources available, and how to access our team for support</a:t>
            </a:r>
            <a:r>
              <a:rPr lang="en-US" sz="2400" dirty="0" smtClean="0">
                <a:solidFill>
                  <a:srgbClr val="000000"/>
                </a:solidFill>
                <a:latin typeface="Montserrat" charset="0"/>
                <a:ea typeface="Montserrat" charset="0"/>
                <a:cs typeface="Montserrat" charset="0"/>
              </a:rPr>
              <a:t>.</a:t>
            </a:r>
          </a:p>
          <a:p>
            <a:endParaRPr lang="en-US" sz="2400" dirty="0">
              <a:solidFill>
                <a:srgbClr val="000000"/>
              </a:solidFill>
              <a:latin typeface="Montserrat" charset="0"/>
              <a:ea typeface="Montserrat" charset="0"/>
              <a:cs typeface="Montserrat" charset="0"/>
            </a:endParaRPr>
          </a:p>
          <a:p>
            <a:r>
              <a:rPr lang="en-US" sz="2400" dirty="0">
                <a:solidFill>
                  <a:srgbClr val="000000"/>
                </a:solidFill>
                <a:latin typeface="Montserrat" charset="0"/>
                <a:ea typeface="Montserrat" charset="0"/>
                <a:cs typeface="Montserrat" charset="0"/>
              </a:rPr>
              <a:t>In advance of this call, please complete the following prep-work</a:t>
            </a:r>
            <a:r>
              <a:rPr lang="en-US" sz="2400" dirty="0" smtClean="0">
                <a:solidFill>
                  <a:srgbClr val="000000"/>
                </a:solidFill>
                <a:latin typeface="Montserrat" charset="0"/>
                <a:ea typeface="Montserrat" charset="0"/>
                <a:cs typeface="Montserrat" charset="0"/>
              </a:rPr>
              <a:t>:</a:t>
            </a:r>
          </a:p>
          <a:p>
            <a:endParaRPr lang="en-US" sz="2400" dirty="0">
              <a:solidFill>
                <a:srgbClr val="000000"/>
              </a:solidFill>
              <a:latin typeface="Montserrat" charset="0"/>
              <a:ea typeface="Montserrat" charset="0"/>
              <a:cs typeface="Montserrat" charset="0"/>
            </a:endParaRPr>
          </a:p>
          <a:p>
            <a:pPr marL="342900" indent="-342900">
              <a:buFont typeface="Arial" charset="0"/>
              <a:buChar char="•"/>
            </a:pPr>
            <a:r>
              <a:rPr lang="en-US" sz="2400" dirty="0" smtClean="0">
                <a:solidFill>
                  <a:srgbClr val="000000"/>
                </a:solidFill>
                <a:latin typeface="Montserrat" charset="0"/>
                <a:ea typeface="Montserrat" charset="0"/>
                <a:cs typeface="Montserrat" charset="0"/>
              </a:rPr>
              <a:t>Complete the Action Plan </a:t>
            </a:r>
            <a:r>
              <a:rPr lang="en-US" sz="2400" dirty="0" smtClean="0">
                <a:solidFill>
                  <a:srgbClr val="000000"/>
                </a:solidFill>
                <a:latin typeface="Montserrat" charset="0"/>
                <a:ea typeface="Montserrat" charset="0"/>
                <a:cs typeface="Montserrat" charset="0"/>
              </a:rPr>
              <a:t>(which will be sent out tomorrow via email) </a:t>
            </a:r>
          </a:p>
          <a:p>
            <a:pPr marL="342900" indent="-342900">
              <a:buFont typeface="Arial" charset="0"/>
              <a:buChar char="•"/>
            </a:pPr>
            <a:r>
              <a:rPr lang="en-US" sz="2400" dirty="0" smtClean="0">
                <a:solidFill>
                  <a:srgbClr val="000000"/>
                </a:solidFill>
                <a:latin typeface="Montserrat" charset="0"/>
                <a:ea typeface="Montserrat" charset="0"/>
                <a:cs typeface="Montserrat" charset="0"/>
              </a:rPr>
              <a:t>Come prepared to </a:t>
            </a:r>
            <a:r>
              <a:rPr lang="en-US" sz="2400" dirty="0">
                <a:solidFill>
                  <a:srgbClr val="000000"/>
                </a:solidFill>
                <a:latin typeface="Montserrat" charset="0"/>
                <a:ea typeface="Montserrat" charset="0"/>
                <a:cs typeface="Montserrat" charset="0"/>
              </a:rPr>
              <a:t>share any questions, successes, or struggles you have </a:t>
            </a:r>
            <a:r>
              <a:rPr lang="en-US" sz="2400" dirty="0" smtClean="0">
                <a:solidFill>
                  <a:srgbClr val="000000"/>
                </a:solidFill>
                <a:latin typeface="Montserrat" charset="0"/>
                <a:ea typeface="Montserrat" charset="0"/>
                <a:cs typeface="Montserrat" charset="0"/>
              </a:rPr>
              <a:t>had</a:t>
            </a:r>
            <a:r>
              <a:rPr lang="en-US" sz="2400" dirty="0"/>
              <a:t/>
            </a:r>
            <a:br>
              <a:rPr lang="en-US" sz="2400" dirty="0"/>
            </a:br>
            <a:endParaRPr lang="en-US" sz="2400" dirty="0">
              <a:solidFill>
                <a:srgbClr val="3F568A"/>
              </a:solidFill>
              <a:latin typeface="Montserrat" charset="0"/>
              <a:ea typeface="Montserrat" charset="0"/>
              <a:cs typeface="Montserrat" charset="0"/>
            </a:endParaRPr>
          </a:p>
        </p:txBody>
      </p:sp>
      <p:cxnSp>
        <p:nvCxnSpPr>
          <p:cNvPr id="17" name="Straight Connector 16">
            <a:extLst>
              <a:ext uri="{FF2B5EF4-FFF2-40B4-BE49-F238E27FC236}">
                <a16:creationId xmlns="" xmlns:a16="http://schemas.microsoft.com/office/drawing/2014/main" id="{38B86DCA-87DE-B948-A0C4-904839B6B65E}"/>
              </a:ext>
            </a:extLst>
          </p:cNvPr>
          <p:cNvCxnSpPr>
            <a:cxnSpLocks/>
          </p:cNvCxnSpPr>
          <p:nvPr/>
        </p:nvCxnSpPr>
        <p:spPr>
          <a:xfrm flipV="1">
            <a:off x="2044231" y="4237406"/>
            <a:ext cx="821326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44230" y="4637191"/>
            <a:ext cx="13164727" cy="523220"/>
          </a:xfrm>
          <a:prstGeom prst="rect">
            <a:avLst/>
          </a:prstGeom>
          <a:noFill/>
        </p:spPr>
        <p:txBody>
          <a:bodyPr wrap="square" rtlCol="0">
            <a:spAutoFit/>
          </a:bodyPr>
          <a:lstStyle/>
          <a:p>
            <a:pPr marL="0" lvl="1"/>
            <a:r>
              <a:rPr lang="en-US" sz="2800" b="1" spc="600" dirty="0">
                <a:solidFill>
                  <a:srgbClr val="AB2154"/>
                </a:solidFill>
                <a:latin typeface="Montserrat" charset="0"/>
                <a:ea typeface="Montserrat" charset="0"/>
                <a:cs typeface="Montserrat" charset="0"/>
              </a:rPr>
              <a:t>Next Call: </a:t>
            </a:r>
            <a:r>
              <a:rPr lang="en-US" sz="2800" b="1" spc="600" dirty="0" smtClean="0">
                <a:solidFill>
                  <a:srgbClr val="AB2154"/>
                </a:solidFill>
                <a:latin typeface="Montserrat" charset="0"/>
                <a:ea typeface="Montserrat" charset="0"/>
                <a:cs typeface="Montserrat" charset="0"/>
              </a:rPr>
              <a:t>December 17 </a:t>
            </a:r>
            <a:r>
              <a:rPr lang="en-US" sz="2800" b="1" spc="600" dirty="0">
                <a:solidFill>
                  <a:srgbClr val="AB2154"/>
                </a:solidFill>
                <a:latin typeface="Montserrat" charset="0"/>
                <a:ea typeface="Montserrat" charset="0"/>
                <a:cs typeface="Montserrat" charset="0"/>
              </a:rPr>
              <a:t>@ 2PM </a:t>
            </a:r>
            <a:r>
              <a:rPr lang="en-US" sz="2800" b="1" spc="600" dirty="0" smtClean="0">
                <a:solidFill>
                  <a:srgbClr val="AB2154"/>
                </a:solidFill>
                <a:latin typeface="Montserrat" charset="0"/>
                <a:ea typeface="Montserrat" charset="0"/>
                <a:cs typeface="Montserrat" charset="0"/>
              </a:rPr>
              <a:t>Eastern</a:t>
            </a:r>
            <a:endParaRPr lang="en-US" sz="2800" b="1" spc="600" dirty="0">
              <a:solidFill>
                <a:srgbClr val="AB2154"/>
              </a:solidFill>
              <a:latin typeface="Montserrat" charset="0"/>
              <a:ea typeface="Montserrat" charset="0"/>
              <a:cs typeface="Montserrat" charset="0"/>
            </a:endParaRPr>
          </a:p>
        </p:txBody>
      </p:sp>
    </p:spTree>
    <p:extLst>
      <p:ext uri="{BB962C8B-B14F-4D97-AF65-F5344CB8AC3E}">
        <p14:creationId xmlns:p14="http://schemas.microsoft.com/office/powerpoint/2010/main" val="17143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5"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866913"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597751"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3"/>
          </p:nvPr>
        </p:nvSpPr>
        <p:spPr>
          <a:solidFill>
            <a:srgbClr val="3F568A"/>
          </a:solidFill>
        </p:spPr>
      </p:sp>
      <p:sp>
        <p:nvSpPr>
          <p:cNvPr id="4" name="Picture Placeholder 3"/>
          <p:cNvSpPr>
            <a:spLocks noGrp="1"/>
          </p:cNvSpPr>
          <p:nvPr>
            <p:ph type="pic" sz="quarter" idx="11"/>
          </p:nvPr>
        </p:nvSpPr>
        <p:spPr>
          <a:solidFill>
            <a:srgbClr val="AB2154"/>
          </a:solidFill>
        </p:spPr>
      </p:sp>
      <p:sp>
        <p:nvSpPr>
          <p:cNvPr id="6" name="Picture Placeholder 5"/>
          <p:cNvSpPr>
            <a:spLocks noGrp="1"/>
          </p:cNvSpPr>
          <p:nvPr>
            <p:ph type="pic" sz="quarter" idx="12"/>
          </p:nvPr>
        </p:nvSpPr>
        <p:spPr>
          <a:solidFill>
            <a:srgbClr val="EAB058"/>
          </a:solidFill>
        </p:spPr>
      </p:sp>
      <p:sp>
        <p:nvSpPr>
          <p:cNvPr id="16" name="TextBox 15"/>
          <p:cNvSpPr txBox="1"/>
          <p:nvPr/>
        </p:nvSpPr>
        <p:spPr>
          <a:xfrm>
            <a:off x="7152630" y="1390006"/>
            <a:ext cx="10101420" cy="1107996"/>
          </a:xfrm>
          <a:prstGeom prst="rect">
            <a:avLst/>
          </a:prstGeom>
          <a:noFill/>
        </p:spPr>
        <p:txBody>
          <a:bodyPr wrap="none" rtlCol="0">
            <a:spAutoFit/>
          </a:bodyPr>
          <a:lstStyle/>
          <a:p>
            <a:pPr algn="ctr"/>
            <a:r>
              <a:rPr lang="en-US" sz="6600" spc="600" dirty="0">
                <a:solidFill>
                  <a:srgbClr val="3F568A"/>
                </a:solidFill>
                <a:latin typeface="Montserrat" charset="0"/>
                <a:ea typeface="Montserrat" charset="0"/>
                <a:cs typeface="Montserrat" charset="0"/>
              </a:rPr>
              <a:t>TODAY’S MEETING PLAN</a:t>
            </a:r>
            <a:endParaRPr lang="en-US" sz="9600" spc="600" dirty="0">
              <a:solidFill>
                <a:srgbClr val="3F568A"/>
              </a:solidFill>
              <a:latin typeface="Montserrat" charset="0"/>
              <a:ea typeface="Montserrat" charset="0"/>
              <a:cs typeface="Montserrat" charset="0"/>
            </a:endParaRPr>
          </a:p>
        </p:txBody>
      </p:sp>
      <p:sp>
        <p:nvSpPr>
          <p:cNvPr id="17" name="TextBox 16"/>
          <p:cNvSpPr txBox="1"/>
          <p:nvPr/>
        </p:nvSpPr>
        <p:spPr>
          <a:xfrm>
            <a:off x="9023346" y="929868"/>
            <a:ext cx="6267894" cy="369332"/>
          </a:xfrm>
          <a:prstGeom prst="rect">
            <a:avLst/>
          </a:prstGeom>
          <a:noFill/>
        </p:spPr>
        <p:txBody>
          <a:bodyPr wrap="square" rtlCol="0">
            <a:spAutoFit/>
          </a:bodyPr>
          <a:lstStyle/>
          <a:p>
            <a:pPr algn="ctr"/>
            <a:r>
              <a:rPr lang="en-US" sz="1800" spc="1200" dirty="0">
                <a:solidFill>
                  <a:srgbClr val="3F568A"/>
                </a:solidFill>
                <a:latin typeface="Montserrat" charset="0"/>
                <a:ea typeface="Montserrat" charset="0"/>
                <a:cs typeface="Montserrat" charset="0"/>
              </a:rPr>
              <a:t>WE START HERE</a:t>
            </a:r>
          </a:p>
        </p:txBody>
      </p:sp>
      <p:sp>
        <p:nvSpPr>
          <p:cNvPr id="22" name="Rectangle 21"/>
          <p:cNvSpPr/>
          <p:nvPr/>
        </p:nvSpPr>
        <p:spPr>
          <a:xfrm>
            <a:off x="1535084"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265922"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996760" y="4728833"/>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896534" y="6892661"/>
            <a:ext cx="5002588" cy="3810546"/>
            <a:chOff x="1924243" y="6643280"/>
            <a:chExt cx="5002588" cy="3810546"/>
          </a:xfrm>
        </p:grpSpPr>
        <p:sp>
          <p:nvSpPr>
            <p:cNvPr id="25" name="Shape 2539"/>
            <p:cNvSpPr/>
            <p:nvPr/>
          </p:nvSpPr>
          <p:spPr>
            <a:xfrm>
              <a:off x="3950198" y="6643280"/>
              <a:ext cx="1081296" cy="737248"/>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7" name="TextBox 26"/>
            <p:cNvSpPr txBox="1"/>
            <p:nvPr/>
          </p:nvSpPr>
          <p:spPr>
            <a:xfrm>
              <a:off x="3336924" y="7941965"/>
              <a:ext cx="2290628"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CONTEXT</a:t>
              </a:r>
              <a:endParaRPr lang="en-US" sz="4800" spc="600" dirty="0">
                <a:solidFill>
                  <a:srgbClr val="3F568A"/>
                </a:solidFill>
                <a:latin typeface="Montserrat" charset="0"/>
                <a:ea typeface="Montserrat" charset="0"/>
                <a:cs typeface="Montserrat" charset="0"/>
              </a:endParaRPr>
            </a:p>
          </p:txBody>
        </p:sp>
        <p:sp>
          <p:nvSpPr>
            <p:cNvPr id="28" name="TextBox 27"/>
            <p:cNvSpPr txBox="1"/>
            <p:nvPr/>
          </p:nvSpPr>
          <p:spPr>
            <a:xfrm>
              <a:off x="1924243" y="8699500"/>
              <a:ext cx="5002588" cy="1754326"/>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Discussing goals and objectives is table stakes for advisors, however there is a more powerful way to get at </a:t>
              </a:r>
              <a:r>
                <a:rPr lang="en-US" sz="1800" spc="300" dirty="0" smtClean="0">
                  <a:solidFill>
                    <a:srgbClr val="3F568A"/>
                  </a:solidFill>
                  <a:latin typeface="Montserrat Light" charset="0"/>
                  <a:ea typeface="Montserrat Light" charset="0"/>
                  <a:cs typeface="Montserrat Light" charset="0"/>
                </a:rPr>
                <a:t>goals.</a:t>
              </a:r>
              <a:endParaRPr lang="en-US" sz="1800" spc="300" dirty="0">
                <a:solidFill>
                  <a:srgbClr val="3F568A"/>
                </a:solidFill>
                <a:latin typeface="Montserrat Light" charset="0"/>
                <a:ea typeface="Montserrat Light" charset="0"/>
                <a:cs typeface="Montserrat Light" charset="0"/>
              </a:endParaRPr>
            </a:p>
          </p:txBody>
        </p:sp>
      </p:grpSp>
      <p:grpSp>
        <p:nvGrpSpPr>
          <p:cNvPr id="40" name="Group 39"/>
          <p:cNvGrpSpPr/>
          <p:nvPr/>
        </p:nvGrpSpPr>
        <p:grpSpPr>
          <a:xfrm>
            <a:off x="9990668" y="6864952"/>
            <a:ext cx="4368800" cy="4662443"/>
            <a:chOff x="9935250" y="6643280"/>
            <a:chExt cx="4368800" cy="4662443"/>
          </a:xfrm>
        </p:grpSpPr>
        <p:sp>
          <p:nvSpPr>
            <p:cNvPr id="26" name="Shape 2587"/>
            <p:cNvSpPr/>
            <p:nvPr/>
          </p:nvSpPr>
          <p:spPr>
            <a:xfrm>
              <a:off x="11598390" y="6643280"/>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9" name="TextBox 28"/>
            <p:cNvSpPr txBox="1"/>
            <p:nvPr/>
          </p:nvSpPr>
          <p:spPr>
            <a:xfrm>
              <a:off x="10961920" y="8005395"/>
              <a:ext cx="2373535"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PROBLEM</a:t>
              </a:r>
              <a:endParaRPr lang="en-US" sz="4800" spc="600" dirty="0">
                <a:solidFill>
                  <a:srgbClr val="3F568A"/>
                </a:solidFill>
                <a:latin typeface="Montserrat" charset="0"/>
                <a:ea typeface="Montserrat" charset="0"/>
                <a:cs typeface="Montserrat" charset="0"/>
              </a:endParaRPr>
            </a:p>
          </p:txBody>
        </p:sp>
        <p:sp>
          <p:nvSpPr>
            <p:cNvPr id="30" name="TextBox 29"/>
            <p:cNvSpPr txBox="1"/>
            <p:nvPr/>
          </p:nvSpPr>
          <p:spPr>
            <a:xfrm>
              <a:off x="9935250" y="8720400"/>
              <a:ext cx="4368800" cy="2585323"/>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According to a recent study,* only 49% of clients believe that their Advisors recommendations are based on their personal goals, needs and priorities.</a:t>
              </a:r>
            </a:p>
          </p:txBody>
        </p:sp>
      </p:grpSp>
      <p:sp>
        <p:nvSpPr>
          <p:cNvPr id="32" name="Shape 2591"/>
          <p:cNvSpPr/>
          <p:nvPr/>
        </p:nvSpPr>
        <p:spPr>
          <a:xfrm>
            <a:off x="19358969" y="6787364"/>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5" name="TextBox 34"/>
          <p:cNvSpPr txBox="1"/>
          <p:nvPr/>
        </p:nvSpPr>
        <p:spPr>
          <a:xfrm>
            <a:off x="18937397" y="8364106"/>
            <a:ext cx="1943737"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ACTION</a:t>
            </a:r>
            <a:endParaRPr lang="en-US" sz="4800" spc="600" dirty="0">
              <a:solidFill>
                <a:srgbClr val="3F568A"/>
              </a:solidFill>
              <a:latin typeface="Montserrat" charset="0"/>
              <a:ea typeface="Montserrat" charset="0"/>
              <a:cs typeface="Montserrat" charset="0"/>
            </a:endParaRPr>
          </a:p>
        </p:txBody>
      </p:sp>
      <p:sp>
        <p:nvSpPr>
          <p:cNvPr id="36" name="TextBox 35"/>
          <p:cNvSpPr txBox="1"/>
          <p:nvPr/>
        </p:nvSpPr>
        <p:spPr>
          <a:xfrm>
            <a:off x="17828789" y="9121641"/>
            <a:ext cx="4178165" cy="2169825"/>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The GISOR™ Model ensures your clients see how their Goals connect to their Vision and to your recommendations. </a:t>
            </a:r>
          </a:p>
        </p:txBody>
      </p:sp>
      <p:sp>
        <p:nvSpPr>
          <p:cNvPr id="5" name="TextBox 4"/>
          <p:cNvSpPr txBox="1"/>
          <p:nvPr/>
        </p:nvSpPr>
        <p:spPr>
          <a:xfrm>
            <a:off x="0" y="13204650"/>
            <a:ext cx="18700330" cy="400110"/>
          </a:xfrm>
          <a:prstGeom prst="rect">
            <a:avLst/>
          </a:prstGeom>
          <a:noFill/>
        </p:spPr>
        <p:txBody>
          <a:bodyPr wrap="square" rtlCol="0">
            <a:spAutoFit/>
          </a:bodyPr>
          <a:lstStyle/>
          <a:p>
            <a:r>
              <a:rPr lang="en-US" sz="2000" dirty="0"/>
              <a:t>*PRNewswire “Research Reveals Major Shifts in Communication and Trust Between Financial Planners and Their Clients” - February 2022</a:t>
            </a:r>
          </a:p>
        </p:txBody>
      </p:sp>
    </p:spTree>
    <p:extLst>
      <p:ext uri="{BB962C8B-B14F-4D97-AF65-F5344CB8AC3E}">
        <p14:creationId xmlns:p14="http://schemas.microsoft.com/office/powerpoint/2010/main" val="46693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63063" y="4267909"/>
            <a:ext cx="14950440" cy="4206240"/>
            <a:chOff x="4626861" y="2651760"/>
            <a:chExt cx="14950440" cy="4206240"/>
          </a:xfrm>
        </p:grpSpPr>
        <p:sp>
          <p:nvSpPr>
            <p:cNvPr id="7" name="Oval 6"/>
            <p:cNvSpPr/>
            <p:nvPr/>
          </p:nvSpPr>
          <p:spPr>
            <a:xfrm>
              <a:off x="15371061" y="2651760"/>
              <a:ext cx="4206240" cy="4206240"/>
            </a:xfrm>
            <a:prstGeom prst="ellipse">
              <a:avLst/>
            </a:prstGeom>
            <a:solidFill>
              <a:srgbClr val="EA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Oval 4"/>
            <p:cNvSpPr/>
            <p:nvPr/>
          </p:nvSpPr>
          <p:spPr>
            <a:xfrm>
              <a:off x="4626861" y="2651760"/>
              <a:ext cx="4206240" cy="4206240"/>
            </a:xfrm>
            <a:prstGeom prst="ellipse">
              <a:avLst/>
            </a:prstGeom>
            <a:solidFill>
              <a:srgbClr val="3F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Oval 5"/>
            <p:cNvSpPr/>
            <p:nvPr/>
          </p:nvSpPr>
          <p:spPr>
            <a:xfrm>
              <a:off x="9998961" y="2651760"/>
              <a:ext cx="4206240" cy="4206240"/>
            </a:xfrm>
            <a:prstGeom prst="ellipse">
              <a:avLst/>
            </a:prstGeom>
            <a:solidFill>
              <a:srgbClr val="AB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4981649" y="4462492"/>
              <a:ext cx="3496663" cy="584775"/>
            </a:xfrm>
            <a:prstGeom prst="rect">
              <a:avLst/>
            </a:prstGeom>
            <a:noFill/>
          </p:spPr>
          <p:txBody>
            <a:bodyPr wrap="none" rtlCol="0">
              <a:spAutoFit/>
            </a:bodyPr>
            <a:lstStyle/>
            <a:p>
              <a:pPr algn="ctr"/>
              <a:r>
                <a:rPr lang="en-US" sz="3200" spc="600" dirty="0">
                  <a:solidFill>
                    <a:srgbClr val="FFFFFF"/>
                  </a:solidFill>
                  <a:latin typeface="Montserrat" charset="0"/>
                  <a:ea typeface="Montserrat" charset="0"/>
                  <a:cs typeface="Montserrat" charset="0"/>
                </a:rPr>
                <a:t>GOAL CLARITY</a:t>
              </a:r>
              <a:endParaRPr lang="en-US" sz="4800" spc="600" dirty="0">
                <a:solidFill>
                  <a:srgbClr val="FFFFFF"/>
                </a:solidFill>
                <a:latin typeface="Montserrat" charset="0"/>
                <a:ea typeface="Montserrat" charset="0"/>
                <a:cs typeface="Montserrat" charset="0"/>
              </a:endParaRPr>
            </a:p>
          </p:txBody>
        </p:sp>
        <p:sp>
          <p:nvSpPr>
            <p:cNvPr id="13" name="TextBox 12"/>
            <p:cNvSpPr txBox="1"/>
            <p:nvPr/>
          </p:nvSpPr>
          <p:spPr>
            <a:xfrm>
              <a:off x="10416363" y="4216271"/>
              <a:ext cx="3371436" cy="1077218"/>
            </a:xfrm>
            <a:prstGeom prst="rect">
              <a:avLst/>
            </a:prstGeom>
            <a:noFill/>
          </p:spPr>
          <p:txBody>
            <a:bodyPr wrap="none" rtlCol="0">
              <a:spAutoFit/>
            </a:bodyPr>
            <a:lstStyle/>
            <a:p>
              <a:pPr algn="ctr"/>
              <a:r>
                <a:rPr lang="en-US" sz="3200" spc="600" dirty="0">
                  <a:solidFill>
                    <a:srgbClr val="FFFFFF"/>
                  </a:solidFill>
                  <a:latin typeface="Montserrat" charset="0"/>
                  <a:ea typeface="Montserrat" charset="0"/>
                  <a:cs typeface="Montserrat" charset="0"/>
                </a:rPr>
                <a:t>GOAL </a:t>
              </a:r>
            </a:p>
            <a:p>
              <a:pPr algn="ctr"/>
              <a:r>
                <a:rPr lang="en-US" sz="3200" spc="600" dirty="0">
                  <a:solidFill>
                    <a:srgbClr val="FFFFFF"/>
                  </a:solidFill>
                  <a:latin typeface="Montserrat" charset="0"/>
                  <a:ea typeface="Montserrat" charset="0"/>
                  <a:cs typeface="Montserrat" charset="0"/>
                </a:rPr>
                <a:t>AFFIRMATION</a:t>
              </a:r>
              <a:endParaRPr lang="en-US" sz="4800" spc="600" dirty="0">
                <a:solidFill>
                  <a:srgbClr val="FFFFFF"/>
                </a:solidFill>
                <a:latin typeface="Montserrat" charset="0"/>
                <a:ea typeface="Montserrat" charset="0"/>
                <a:cs typeface="Montserrat" charset="0"/>
              </a:endParaRPr>
            </a:p>
          </p:txBody>
        </p:sp>
        <p:sp>
          <p:nvSpPr>
            <p:cNvPr id="14" name="TextBox 13"/>
            <p:cNvSpPr txBox="1"/>
            <p:nvPr/>
          </p:nvSpPr>
          <p:spPr>
            <a:xfrm>
              <a:off x="15797901" y="4216271"/>
              <a:ext cx="3495059" cy="1077218"/>
            </a:xfrm>
            <a:prstGeom prst="rect">
              <a:avLst/>
            </a:prstGeom>
            <a:noFill/>
          </p:spPr>
          <p:txBody>
            <a:bodyPr wrap="none" rtlCol="0">
              <a:spAutoFit/>
            </a:bodyPr>
            <a:lstStyle/>
            <a:p>
              <a:pPr algn="ctr"/>
              <a:r>
                <a:rPr lang="en-US" sz="3200" spc="600" dirty="0">
                  <a:solidFill>
                    <a:srgbClr val="000000"/>
                  </a:solidFill>
                  <a:latin typeface="Montserrat" charset="0"/>
                  <a:ea typeface="Montserrat" charset="0"/>
                  <a:cs typeface="Montserrat" charset="0"/>
                </a:rPr>
                <a:t>GOAL</a:t>
              </a:r>
            </a:p>
            <a:p>
              <a:pPr algn="ctr"/>
              <a:r>
                <a:rPr lang="en-US" sz="3200" spc="600" dirty="0">
                  <a:solidFill>
                    <a:srgbClr val="000000"/>
                  </a:solidFill>
                  <a:latin typeface="Montserrat" charset="0"/>
                  <a:ea typeface="Montserrat" charset="0"/>
                  <a:cs typeface="Montserrat" charset="0"/>
                </a:rPr>
                <a:t>ACHIEVEMENT</a:t>
              </a:r>
              <a:endParaRPr lang="en-US" sz="4800" spc="600" dirty="0">
                <a:solidFill>
                  <a:srgbClr val="000000"/>
                </a:solidFill>
                <a:latin typeface="Montserrat" charset="0"/>
                <a:ea typeface="Montserrat" charset="0"/>
                <a:cs typeface="Montserrat" charset="0"/>
              </a:endParaRPr>
            </a:p>
          </p:txBody>
        </p:sp>
      </p:grpSp>
      <p:grpSp>
        <p:nvGrpSpPr>
          <p:cNvPr id="3" name="Group 2"/>
          <p:cNvGrpSpPr/>
          <p:nvPr/>
        </p:nvGrpSpPr>
        <p:grpSpPr>
          <a:xfrm>
            <a:off x="3736211" y="8967296"/>
            <a:ext cx="17242101" cy="1569660"/>
            <a:chOff x="3901269" y="8350608"/>
            <a:chExt cx="17242101" cy="1569660"/>
          </a:xfrm>
        </p:grpSpPr>
        <p:sp>
          <p:nvSpPr>
            <p:cNvPr id="12" name="TextBox 11">
              <a:extLst>
                <a:ext uri="{FF2B5EF4-FFF2-40B4-BE49-F238E27FC236}">
                  <a16:creationId xmlns="" xmlns:a16="http://schemas.microsoft.com/office/drawing/2014/main" id="{2F2B6FD4-C0B5-F443-9525-8EF4263C9534}"/>
                </a:ext>
              </a:extLst>
            </p:cNvPr>
            <p:cNvSpPr txBox="1"/>
            <p:nvPr/>
          </p:nvSpPr>
          <p:spPr>
            <a:xfrm>
              <a:off x="12110976" y="8350608"/>
              <a:ext cx="184731" cy="1569660"/>
            </a:xfrm>
            <a:prstGeom prst="rect">
              <a:avLst/>
            </a:prstGeom>
            <a:noFill/>
          </p:spPr>
          <p:txBody>
            <a:bodyPr wrap="none" rtlCol="0">
              <a:spAutoFit/>
            </a:bodyPr>
            <a:lstStyle/>
            <a:p>
              <a:pPr algn="ctr"/>
              <a:endParaRPr lang="en-US" sz="9600" spc="600" dirty="0">
                <a:solidFill>
                  <a:srgbClr val="000000"/>
                </a:solidFill>
                <a:latin typeface="Montserrat" charset="0"/>
                <a:ea typeface="Montserrat" charset="0"/>
                <a:cs typeface="Montserrat" charset="0"/>
              </a:endParaRPr>
            </a:p>
          </p:txBody>
        </p:sp>
        <p:sp>
          <p:nvSpPr>
            <p:cNvPr id="17" name="TextBox 16">
              <a:extLst>
                <a:ext uri="{FF2B5EF4-FFF2-40B4-BE49-F238E27FC236}">
                  <a16:creationId xmlns="" xmlns:a16="http://schemas.microsoft.com/office/drawing/2014/main" id="{695B3320-E4A0-5D42-933F-8DE2DEF1C766}"/>
                </a:ext>
              </a:extLst>
            </p:cNvPr>
            <p:cNvSpPr txBox="1"/>
            <p:nvPr/>
          </p:nvSpPr>
          <p:spPr>
            <a:xfrm>
              <a:off x="3901269" y="8720223"/>
              <a:ext cx="17242101" cy="553998"/>
            </a:xfrm>
            <a:prstGeom prst="rect">
              <a:avLst/>
            </a:prstGeom>
            <a:noFill/>
          </p:spPr>
          <p:txBody>
            <a:bodyPr wrap="square" rtlCol="0">
              <a:spAutoFit/>
            </a:bodyPr>
            <a:lstStyle/>
            <a:p>
              <a:pPr algn="ctr">
                <a:lnSpc>
                  <a:spcPct val="150000"/>
                </a:lnSpc>
              </a:pPr>
              <a:r>
                <a:rPr lang="en-US" sz="2000" dirty="0">
                  <a:solidFill>
                    <a:srgbClr val="7F7F7F"/>
                  </a:solidFill>
                  <a:latin typeface="Montserrat Light" charset="0"/>
                  <a:ea typeface="Montserrat Light" charset="0"/>
                  <a:cs typeface="Montserrat Light" charset="0"/>
                </a:rPr>
                <a:t>These are discussions designed to help your clients identify, prioritize, and take action on what is most important to them.</a:t>
              </a:r>
            </a:p>
          </p:txBody>
        </p:sp>
      </p:grpSp>
    </p:spTree>
    <p:extLst>
      <p:ext uri="{BB962C8B-B14F-4D97-AF65-F5344CB8AC3E}">
        <p14:creationId xmlns:p14="http://schemas.microsoft.com/office/powerpoint/2010/main" val="132503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 xmlns:a16="http://schemas.microsoft.com/office/drawing/2014/main"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4" y="1"/>
            <a:ext cx="24403774" cy="13715999"/>
          </a:xfrm>
          <a:prstGeom prst="rect">
            <a:avLst/>
          </a:prstGeom>
          <a:gradFill flip="none" rotWithShape="1">
            <a:gsLst>
              <a:gs pos="0">
                <a:srgbClr val="3F568A">
                  <a:shade val="30000"/>
                  <a:satMod val="115000"/>
                </a:srgbClr>
              </a:gs>
              <a:gs pos="50000">
                <a:srgbClr val="3F568A">
                  <a:shade val="67500"/>
                  <a:satMod val="115000"/>
                </a:srgbClr>
              </a:gs>
              <a:gs pos="100000">
                <a:srgbClr val="3F568A">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Light" charset="0"/>
            </a:endParaRPr>
          </a:p>
        </p:txBody>
      </p:sp>
      <p:sp>
        <p:nvSpPr>
          <p:cNvPr id="7" name="TextBox 6"/>
          <p:cNvSpPr txBox="1"/>
          <p:nvPr/>
        </p:nvSpPr>
        <p:spPr>
          <a:xfrm>
            <a:off x="2618313" y="5607541"/>
            <a:ext cx="18394327" cy="2800767"/>
          </a:xfrm>
          <a:prstGeom prst="rect">
            <a:avLst/>
          </a:prstGeom>
          <a:noFill/>
        </p:spPr>
        <p:txBody>
          <a:bodyPr wrap="square" rtlCol="0">
            <a:spAutoFit/>
          </a:bodyPr>
          <a:lstStyle/>
          <a:p>
            <a:pPr algn="ctr"/>
            <a:r>
              <a:rPr lang="en-US" sz="4000" spc="3000" dirty="0">
                <a:solidFill>
                  <a:srgbClr val="FFFFFF"/>
                </a:solidFill>
                <a:latin typeface="Montserrat" charset="0"/>
                <a:ea typeface="Montserrat" charset="0"/>
                <a:cs typeface="Montserrat" charset="0"/>
              </a:rPr>
              <a:t>GETTING CLEAR ON</a:t>
            </a:r>
          </a:p>
          <a:p>
            <a:pPr algn="ctr"/>
            <a:endParaRPr lang="en-US" sz="4000" spc="3000" dirty="0">
              <a:solidFill>
                <a:srgbClr val="FFFFFF"/>
              </a:solidFill>
              <a:latin typeface="Montserrat" charset="0"/>
              <a:ea typeface="Montserrat" charset="0"/>
              <a:cs typeface="Montserrat" charset="0"/>
            </a:endParaRPr>
          </a:p>
          <a:p>
            <a:pPr algn="ctr"/>
            <a:r>
              <a:rPr lang="en-US" sz="9600" b="1" spc="3000" dirty="0">
                <a:solidFill>
                  <a:srgbClr val="FFFFFF"/>
                </a:solidFill>
                <a:latin typeface="Montserrat" charset="0"/>
                <a:ea typeface="Montserrat" charset="0"/>
                <a:cs typeface="Montserrat" charset="0"/>
              </a:rPr>
              <a:t>GOALS</a:t>
            </a:r>
          </a:p>
        </p:txBody>
      </p:sp>
      <p:pic>
        <p:nvPicPr>
          <p:cNvPr id="10" name="Picture 9">
            <a:extLst>
              <a:ext uri="{FF2B5EF4-FFF2-40B4-BE49-F238E27FC236}">
                <a16:creationId xmlns="" xmlns:a16="http://schemas.microsoft.com/office/drawing/2014/main"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127644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19072" y="3104039"/>
            <a:ext cx="7324385" cy="2308324"/>
          </a:xfrm>
          <a:prstGeom prst="rect">
            <a:avLst/>
          </a:prstGeom>
          <a:noFill/>
        </p:spPr>
        <p:txBody>
          <a:bodyPr wrap="square" rtlCol="0">
            <a:spAutoFit/>
          </a:bodyPr>
          <a:lstStyle/>
          <a:p>
            <a:pPr algn="r"/>
            <a:r>
              <a:rPr lang="en-US" sz="7200" b="1" spc="600" dirty="0">
                <a:solidFill>
                  <a:srgbClr val="3F568A"/>
                </a:solidFill>
                <a:latin typeface="Montserrat" charset="0"/>
                <a:ea typeface="Montserrat" charset="0"/>
                <a:cs typeface="Montserrat" charset="0"/>
              </a:rPr>
              <a:t>4 DECISION SYSYEM™</a:t>
            </a:r>
            <a:endParaRPr lang="en-US" sz="11500" b="1" spc="600" dirty="0">
              <a:solidFill>
                <a:srgbClr val="3F568A"/>
              </a:solidFill>
              <a:latin typeface="Montserrat" charset="0"/>
              <a:ea typeface="Montserrat" charset="0"/>
              <a:cs typeface="Montserrat" charset="0"/>
            </a:endParaRPr>
          </a:p>
        </p:txBody>
      </p:sp>
      <p:sp>
        <p:nvSpPr>
          <p:cNvPr id="20" name="TextBox 19"/>
          <p:cNvSpPr txBox="1"/>
          <p:nvPr/>
        </p:nvSpPr>
        <p:spPr>
          <a:xfrm>
            <a:off x="11518876" y="2581268"/>
            <a:ext cx="11001866" cy="3353867"/>
          </a:xfrm>
          <a:prstGeom prst="rect">
            <a:avLst/>
          </a:prstGeom>
          <a:noFill/>
        </p:spPr>
        <p:txBody>
          <a:bodyPr wrap="square" rtlCol="0">
            <a:spAutoFit/>
          </a:bodyPr>
          <a:lstStyle/>
          <a:p>
            <a:pPr>
              <a:lnSpc>
                <a:spcPct val="150000"/>
              </a:lnSpc>
            </a:pPr>
            <a:r>
              <a:rPr lang="en-US" sz="2400" dirty="0">
                <a:latin typeface="Montserrat Light" charset="0"/>
                <a:ea typeface="Montserrat Light" charset="0"/>
                <a:cs typeface="Montserrat Light" charset="0"/>
              </a:rPr>
              <a:t>There are 4 Decisions a wealth holder must make in order to work with you successfully:</a:t>
            </a:r>
          </a:p>
          <a:p>
            <a:pPr marL="1371417" lvl="1" indent="-457200">
              <a:lnSpc>
                <a:spcPct val="150000"/>
              </a:lnSpc>
              <a:buFont typeface="+mj-lt"/>
              <a:buAutoNum type="arabicPeriod"/>
            </a:pPr>
            <a:r>
              <a:rPr lang="en-US" sz="2400" dirty="0">
                <a:latin typeface="Montserrat Light" charset="0"/>
                <a:ea typeface="Montserrat Light" charset="0"/>
                <a:cs typeface="Montserrat Light" charset="0"/>
              </a:rPr>
              <a:t>AGREE TO MEET</a:t>
            </a:r>
          </a:p>
          <a:p>
            <a:pPr marL="1371417" lvl="1" indent="-457200">
              <a:lnSpc>
                <a:spcPct val="150000"/>
              </a:lnSpc>
              <a:buFont typeface="+mj-lt"/>
              <a:buAutoNum type="arabicPeriod"/>
            </a:pPr>
            <a:r>
              <a:rPr lang="en-US" sz="2400" dirty="0">
                <a:latin typeface="Montserrat Light" charset="0"/>
                <a:ea typeface="Montserrat Light" charset="0"/>
                <a:cs typeface="Montserrat Light" charset="0"/>
              </a:rPr>
              <a:t>AGREE TO ENGAGE</a:t>
            </a:r>
          </a:p>
          <a:p>
            <a:pPr marL="1371417" lvl="1" indent="-457200">
              <a:lnSpc>
                <a:spcPct val="150000"/>
              </a:lnSpc>
              <a:buFont typeface="+mj-lt"/>
              <a:buAutoNum type="arabicPeriod"/>
            </a:pPr>
            <a:r>
              <a:rPr lang="en-US" sz="2400" dirty="0">
                <a:latin typeface="Montserrat Light" charset="0"/>
                <a:ea typeface="Montserrat Light" charset="0"/>
                <a:cs typeface="Montserrat Light" charset="0"/>
              </a:rPr>
              <a:t>COMMIT TO GOALS</a:t>
            </a:r>
          </a:p>
          <a:p>
            <a:pPr marL="1371417" lvl="1" indent="-457200">
              <a:lnSpc>
                <a:spcPct val="150000"/>
              </a:lnSpc>
              <a:buFont typeface="+mj-lt"/>
              <a:buAutoNum type="arabicPeriod"/>
            </a:pPr>
            <a:r>
              <a:rPr lang="en-US" sz="2400" dirty="0">
                <a:latin typeface="Montserrat Light" charset="0"/>
                <a:ea typeface="Montserrat Light" charset="0"/>
                <a:cs typeface="Montserrat Light" charset="0"/>
              </a:rPr>
              <a:t>COMMIT TO IMPLEMENT</a:t>
            </a:r>
          </a:p>
        </p:txBody>
      </p:sp>
      <p:sp>
        <p:nvSpPr>
          <p:cNvPr id="22" name="Rectangle 21"/>
          <p:cNvSpPr/>
          <p:nvPr/>
        </p:nvSpPr>
        <p:spPr>
          <a:xfrm>
            <a:off x="10365553" y="2389882"/>
            <a:ext cx="31227" cy="419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group of people standing around a table&#10;&#10;Description automatically generated">
            <a:extLst>
              <a:ext uri="{FF2B5EF4-FFF2-40B4-BE49-F238E27FC236}">
                <a16:creationId xmlns="" xmlns:a16="http://schemas.microsoft.com/office/drawing/2014/main" id="{917AAC95-14EE-2C44-88F5-F7B5D5A47E7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6128" b="51280"/>
          <a:stretch/>
        </p:blipFill>
        <p:spPr>
          <a:xfrm>
            <a:off x="0" y="8423564"/>
            <a:ext cx="24358455" cy="5292436"/>
          </a:xfrm>
          <a:gradFill>
            <a:gsLst>
              <a:gs pos="0">
                <a:schemeClr val="tx2"/>
              </a:gs>
              <a:gs pos="58000">
                <a:srgbClr val="3F568A"/>
              </a:gs>
            </a:gsLst>
            <a:lin ang="600000" scaled="0"/>
          </a:gradFill>
        </p:spPr>
      </p:pic>
      <p:sp>
        <p:nvSpPr>
          <p:cNvPr id="6" name="Rectangle 5">
            <a:extLst>
              <a:ext uri="{FF2B5EF4-FFF2-40B4-BE49-F238E27FC236}">
                <a16:creationId xmlns="" xmlns:a16="http://schemas.microsoft.com/office/drawing/2014/main" id="{43452C81-DA89-034E-9813-26BDF7250AA3}"/>
              </a:ext>
            </a:extLst>
          </p:cNvPr>
          <p:cNvSpPr/>
          <p:nvPr/>
        </p:nvSpPr>
        <p:spPr>
          <a:xfrm>
            <a:off x="0" y="8423564"/>
            <a:ext cx="24377650" cy="5292436"/>
          </a:xfrm>
          <a:prstGeom prst="rect">
            <a:avLst/>
          </a:prstGeom>
          <a:solidFill>
            <a:srgbClr val="3F568A">
              <a:alpha val="66000"/>
            </a:srgbClr>
          </a:solidFill>
          <a:ln w="25400">
            <a:solidFill>
              <a:srgbClr val="3F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21935" y="5677786"/>
            <a:ext cx="6832320" cy="400110"/>
          </a:xfrm>
          <a:prstGeom prst="rect">
            <a:avLst/>
          </a:prstGeom>
          <a:noFill/>
        </p:spPr>
        <p:txBody>
          <a:bodyPr wrap="none" rtlCol="0">
            <a:spAutoFit/>
          </a:bodyPr>
          <a:lstStyle/>
          <a:p>
            <a:r>
              <a:rPr lang="en-US" sz="2000" dirty="0">
                <a:latin typeface="Montserrat" charset="0"/>
                <a:ea typeface="Montserrat" charset="0"/>
                <a:cs typeface="Montserrat" charset="0"/>
              </a:rPr>
              <a:t>Because decisions are always better than meetings.</a:t>
            </a:r>
          </a:p>
        </p:txBody>
      </p:sp>
      <p:sp>
        <p:nvSpPr>
          <p:cNvPr id="3" name="Rectangle 2">
            <a:extLst>
              <a:ext uri="{FF2B5EF4-FFF2-40B4-BE49-F238E27FC236}">
                <a16:creationId xmlns="" xmlns:a16="http://schemas.microsoft.com/office/drawing/2014/main" id="{F065DA8C-8638-CDE1-D1C9-FDD605E29CC8}"/>
              </a:ext>
            </a:extLst>
          </p:cNvPr>
          <p:cNvSpPr/>
          <p:nvPr/>
        </p:nvSpPr>
        <p:spPr>
          <a:xfrm>
            <a:off x="12179227" y="4805916"/>
            <a:ext cx="4614530" cy="606447"/>
          </a:xfrm>
          <a:prstGeom prst="rect">
            <a:avLst/>
          </a:prstGeom>
          <a:noFill/>
          <a:ln>
            <a:solidFill>
              <a:srgbClr val="AB2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154"/>
              </a:solidFill>
            </a:endParaRPr>
          </a:p>
        </p:txBody>
      </p:sp>
    </p:spTree>
    <p:extLst>
      <p:ext uri="{BB962C8B-B14F-4D97-AF65-F5344CB8AC3E}">
        <p14:creationId xmlns:p14="http://schemas.microsoft.com/office/powerpoint/2010/main" val="331440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sign&#10;&#10;Description automatically generated">
            <a:extLst>
              <a:ext uri="{FF2B5EF4-FFF2-40B4-BE49-F238E27FC236}">
                <a16:creationId xmlns="" xmlns:a16="http://schemas.microsoft.com/office/drawing/2014/main" id="{68226DE2-D30C-104A-ABE3-963A7E161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620" y="4857816"/>
            <a:ext cx="18730245" cy="2266360"/>
          </a:xfrm>
          <a:prstGeom prst="rect">
            <a:avLst/>
          </a:prstGeom>
        </p:spPr>
      </p:pic>
      <p:sp>
        <p:nvSpPr>
          <p:cNvPr id="18" name="TextBox 17">
            <a:extLst>
              <a:ext uri="{FF2B5EF4-FFF2-40B4-BE49-F238E27FC236}">
                <a16:creationId xmlns="" xmlns:a16="http://schemas.microsoft.com/office/drawing/2014/main" id="{98DD0595-4655-C24C-B865-C86FC59F83B0}"/>
              </a:ext>
            </a:extLst>
          </p:cNvPr>
          <p:cNvSpPr txBox="1"/>
          <p:nvPr/>
        </p:nvSpPr>
        <p:spPr>
          <a:xfrm>
            <a:off x="1837077" y="8106553"/>
            <a:ext cx="2372438" cy="461537"/>
          </a:xfrm>
          <a:prstGeom prst="rect">
            <a:avLst/>
          </a:prstGeom>
          <a:noFill/>
        </p:spPr>
        <p:txBody>
          <a:bodyPr wrap="square" rtlCol="0">
            <a:spAutoFit/>
          </a:bodyPr>
          <a:lstStyle/>
          <a:p>
            <a:r>
              <a:rPr lang="en-US" sz="2399" b="1" spc="1200" dirty="0">
                <a:solidFill>
                  <a:srgbClr val="000000"/>
                </a:solidFill>
                <a:latin typeface="Montserrat" charset="0"/>
                <a:ea typeface="Montserrat" charset="0"/>
                <a:cs typeface="Montserrat" charset="0"/>
              </a:rPr>
              <a:t>BELOW</a:t>
            </a:r>
          </a:p>
        </p:txBody>
      </p:sp>
      <p:sp>
        <p:nvSpPr>
          <p:cNvPr id="19" name="TextBox 18">
            <a:extLst>
              <a:ext uri="{FF2B5EF4-FFF2-40B4-BE49-F238E27FC236}">
                <a16:creationId xmlns="" xmlns:a16="http://schemas.microsoft.com/office/drawing/2014/main" id="{4BA6799A-4315-7742-AC49-033B117D8EE4}"/>
              </a:ext>
            </a:extLst>
          </p:cNvPr>
          <p:cNvSpPr txBox="1"/>
          <p:nvPr/>
        </p:nvSpPr>
        <p:spPr>
          <a:xfrm>
            <a:off x="1776539" y="5482286"/>
            <a:ext cx="2372438" cy="461537"/>
          </a:xfrm>
          <a:prstGeom prst="rect">
            <a:avLst/>
          </a:prstGeom>
          <a:noFill/>
        </p:spPr>
        <p:txBody>
          <a:bodyPr wrap="square" rtlCol="0">
            <a:spAutoFit/>
          </a:bodyPr>
          <a:lstStyle/>
          <a:p>
            <a:r>
              <a:rPr lang="en-US" sz="2399" b="1" spc="1200" dirty="0">
                <a:solidFill>
                  <a:srgbClr val="000000"/>
                </a:solidFill>
                <a:latin typeface="Montserrat" charset="0"/>
                <a:ea typeface="Montserrat" charset="0"/>
                <a:cs typeface="Montserrat" charset="0"/>
              </a:rPr>
              <a:t>ABOVE</a:t>
            </a:r>
          </a:p>
        </p:txBody>
      </p:sp>
      <p:grpSp>
        <p:nvGrpSpPr>
          <p:cNvPr id="26" name="Group 25">
            <a:extLst>
              <a:ext uri="{FF2B5EF4-FFF2-40B4-BE49-F238E27FC236}">
                <a16:creationId xmlns="" xmlns:a16="http://schemas.microsoft.com/office/drawing/2014/main" id="{1A7FB6C0-445A-0043-91B2-AA317CB2AE99}"/>
              </a:ext>
            </a:extLst>
          </p:cNvPr>
          <p:cNvGrpSpPr/>
          <p:nvPr/>
        </p:nvGrpSpPr>
        <p:grpSpPr>
          <a:xfrm>
            <a:off x="5086481" y="7865649"/>
            <a:ext cx="14654527" cy="1301549"/>
            <a:chOff x="4859653" y="8733135"/>
            <a:chExt cx="14658343" cy="1301886"/>
          </a:xfrm>
        </p:grpSpPr>
        <p:sp>
          <p:nvSpPr>
            <p:cNvPr id="10" name="TextBox 9"/>
            <p:cNvSpPr txBox="1"/>
            <p:nvPr/>
          </p:nvSpPr>
          <p:spPr>
            <a:xfrm>
              <a:off x="4859653" y="9451184"/>
              <a:ext cx="14658343" cy="583837"/>
            </a:xfrm>
            <a:prstGeom prst="rect">
              <a:avLst/>
            </a:prstGeom>
            <a:noFill/>
          </p:spPr>
          <p:txBody>
            <a:bodyPr wrap="square" rtlCol="0">
              <a:spAutoFit/>
            </a:bodyPr>
            <a:lstStyle/>
            <a:p>
              <a:pPr algn="ctr">
                <a:lnSpc>
                  <a:spcPct val="150000"/>
                </a:lnSpc>
              </a:pPr>
              <a:r>
                <a:rPr lang="en-US" sz="2399" spc="300" dirty="0">
                  <a:solidFill>
                    <a:srgbClr val="AB2154"/>
                  </a:solidFill>
                  <a:latin typeface="Montserrat Light" charset="0"/>
                  <a:ea typeface="Montserrat Light" charset="0"/>
                  <a:cs typeface="Montserrat Light" charset="0"/>
                </a:rPr>
                <a:t>HOW</a:t>
              </a:r>
              <a:r>
                <a:rPr lang="en-US" sz="2399" spc="300" dirty="0">
                  <a:solidFill>
                    <a:srgbClr val="FFFFFF">
                      <a:lumMod val="65000"/>
                    </a:srgbClr>
                  </a:solidFill>
                  <a:latin typeface="Montserrat Light" charset="0"/>
                  <a:ea typeface="Montserrat Light" charset="0"/>
                  <a:cs typeface="Montserrat Light" charset="0"/>
                </a:rPr>
                <a:t>, </a:t>
              </a:r>
              <a:r>
                <a:rPr lang="en-US" sz="2399" spc="300" dirty="0">
                  <a:solidFill>
                    <a:srgbClr val="AB2154"/>
                  </a:solidFill>
                  <a:latin typeface="Montserrat Light" charset="0"/>
                  <a:ea typeface="Montserrat Light" charset="0"/>
                  <a:cs typeface="Montserrat Light" charset="0"/>
                </a:rPr>
                <a:t>WHO</a:t>
              </a:r>
              <a:r>
                <a:rPr lang="en-US" sz="2399" spc="300" dirty="0">
                  <a:solidFill>
                    <a:srgbClr val="FFFFFF">
                      <a:lumMod val="50000"/>
                    </a:srgbClr>
                  </a:solidFill>
                  <a:latin typeface="Montserrat Light" charset="0"/>
                  <a:ea typeface="Montserrat Light" charset="0"/>
                  <a:cs typeface="Montserrat Light" charset="0"/>
                </a:rPr>
                <a:t> and </a:t>
              </a:r>
              <a:r>
                <a:rPr lang="en-US" sz="2399" spc="300" dirty="0">
                  <a:solidFill>
                    <a:srgbClr val="AB2154"/>
                  </a:solidFill>
                  <a:latin typeface="Montserrat Light" charset="0"/>
                  <a:ea typeface="Montserrat Light" charset="0"/>
                  <a:cs typeface="Montserrat Light" charset="0"/>
                </a:rPr>
                <a:t>WHEN</a:t>
              </a:r>
              <a:r>
                <a:rPr lang="en-US" sz="2399" spc="300" dirty="0">
                  <a:solidFill>
                    <a:srgbClr val="FFFFFF">
                      <a:lumMod val="50000"/>
                    </a:srgbClr>
                  </a:solidFill>
                  <a:latin typeface="Montserrat Light" charset="0"/>
                  <a:ea typeface="Montserrat Light" charset="0"/>
                  <a:cs typeface="Montserrat Light" charset="0"/>
                </a:rPr>
                <a:t> to solve it.</a:t>
              </a:r>
            </a:p>
          </p:txBody>
        </p:sp>
        <p:sp>
          <p:nvSpPr>
            <p:cNvPr id="20" name="TextBox 19">
              <a:extLst>
                <a:ext uri="{FF2B5EF4-FFF2-40B4-BE49-F238E27FC236}">
                  <a16:creationId xmlns="" xmlns:a16="http://schemas.microsoft.com/office/drawing/2014/main" id="{6501982C-C3F8-FC4C-8A66-50E235708349}"/>
                </a:ext>
              </a:extLst>
            </p:cNvPr>
            <p:cNvSpPr txBox="1"/>
            <p:nvPr/>
          </p:nvSpPr>
          <p:spPr>
            <a:xfrm>
              <a:off x="6048378" y="8733135"/>
              <a:ext cx="12280917" cy="831083"/>
            </a:xfrm>
            <a:prstGeom prst="rect">
              <a:avLst/>
            </a:prstGeom>
            <a:noFill/>
          </p:spPr>
          <p:txBody>
            <a:bodyPr wrap="none" rtlCol="0">
              <a:spAutoFit/>
            </a:bodyPr>
            <a:lstStyle/>
            <a:p>
              <a:pPr algn="ctr"/>
              <a:r>
                <a:rPr lang="en-US" sz="4799" b="1" spc="600" dirty="0">
                  <a:solidFill>
                    <a:srgbClr val="AB2154"/>
                  </a:solidFill>
                  <a:latin typeface="Montserrat" charset="0"/>
                  <a:ea typeface="Montserrat" charset="0"/>
                  <a:cs typeface="Montserrat" charset="0"/>
                </a:rPr>
                <a:t>STRATEGIES, TACTICS &amp; TOOLS</a:t>
              </a:r>
              <a:endParaRPr lang="en-US" sz="7198" b="1" spc="600" dirty="0">
                <a:solidFill>
                  <a:srgbClr val="AB2154"/>
                </a:solidFill>
                <a:latin typeface="Montserrat" charset="0"/>
                <a:ea typeface="Montserrat" charset="0"/>
                <a:cs typeface="Montserrat" charset="0"/>
              </a:endParaRPr>
            </a:p>
          </p:txBody>
        </p:sp>
      </p:grpSp>
      <p:grpSp>
        <p:nvGrpSpPr>
          <p:cNvPr id="25" name="Group 24">
            <a:extLst>
              <a:ext uri="{FF2B5EF4-FFF2-40B4-BE49-F238E27FC236}">
                <a16:creationId xmlns="" xmlns:a16="http://schemas.microsoft.com/office/drawing/2014/main" id="{CE9D7AB4-EB89-6642-9316-3D69A004E7DF}"/>
              </a:ext>
            </a:extLst>
          </p:cNvPr>
          <p:cNvGrpSpPr/>
          <p:nvPr/>
        </p:nvGrpSpPr>
        <p:grpSpPr>
          <a:xfrm>
            <a:off x="5086479" y="3166112"/>
            <a:ext cx="14654527" cy="1301549"/>
            <a:chOff x="4859653" y="4032380"/>
            <a:chExt cx="14658343" cy="1301886"/>
          </a:xfrm>
        </p:grpSpPr>
        <p:sp>
          <p:nvSpPr>
            <p:cNvPr id="21" name="TextBox 20">
              <a:extLst>
                <a:ext uri="{FF2B5EF4-FFF2-40B4-BE49-F238E27FC236}">
                  <a16:creationId xmlns="" xmlns:a16="http://schemas.microsoft.com/office/drawing/2014/main" id="{77AD3106-5AB3-9A4C-B613-3D89D429BCCB}"/>
                </a:ext>
              </a:extLst>
            </p:cNvPr>
            <p:cNvSpPr txBox="1"/>
            <p:nvPr/>
          </p:nvSpPr>
          <p:spPr>
            <a:xfrm>
              <a:off x="4859653" y="4750429"/>
              <a:ext cx="14658343" cy="583837"/>
            </a:xfrm>
            <a:prstGeom prst="rect">
              <a:avLst/>
            </a:prstGeom>
            <a:noFill/>
          </p:spPr>
          <p:txBody>
            <a:bodyPr wrap="square" rtlCol="0">
              <a:spAutoFit/>
            </a:bodyPr>
            <a:lstStyle/>
            <a:p>
              <a:pPr algn="ctr">
                <a:lnSpc>
                  <a:spcPct val="150000"/>
                </a:lnSpc>
              </a:pPr>
              <a:r>
                <a:rPr lang="en-US" sz="2399" spc="300" dirty="0">
                  <a:solidFill>
                    <a:srgbClr val="AB2154"/>
                  </a:solidFill>
                  <a:latin typeface="Montserrat Light" charset="0"/>
                  <a:ea typeface="Montserrat Light" charset="0"/>
                  <a:cs typeface="Montserrat Light" charset="0"/>
                </a:rPr>
                <a:t>WHAT</a:t>
              </a:r>
              <a:r>
                <a:rPr lang="en-US" sz="2399" spc="300" dirty="0">
                  <a:solidFill>
                    <a:srgbClr val="7F7F7F"/>
                  </a:solidFill>
                  <a:latin typeface="Montserrat Light" charset="0"/>
                  <a:ea typeface="Montserrat Light" charset="0"/>
                  <a:cs typeface="Montserrat Light" charset="0"/>
                </a:rPr>
                <a:t> matters most to you, and </a:t>
              </a:r>
              <a:r>
                <a:rPr lang="en-US" sz="2399" spc="300" dirty="0">
                  <a:solidFill>
                    <a:srgbClr val="AB2154"/>
                  </a:solidFill>
                  <a:latin typeface="Montserrat Light" charset="0"/>
                  <a:ea typeface="Montserrat Light" charset="0"/>
                  <a:cs typeface="Montserrat Light" charset="0"/>
                </a:rPr>
                <a:t>WHY</a:t>
              </a:r>
              <a:r>
                <a:rPr lang="en-US" sz="2399" spc="300" dirty="0">
                  <a:solidFill>
                    <a:srgbClr val="7F7F7F"/>
                  </a:solidFill>
                  <a:latin typeface="Montserrat Light" charset="0"/>
                  <a:ea typeface="Montserrat Light" charset="0"/>
                  <a:cs typeface="Montserrat Light" charset="0"/>
                </a:rPr>
                <a:t> it’s important.</a:t>
              </a:r>
            </a:p>
          </p:txBody>
        </p:sp>
        <p:sp>
          <p:nvSpPr>
            <p:cNvPr id="22" name="TextBox 21">
              <a:extLst>
                <a:ext uri="{FF2B5EF4-FFF2-40B4-BE49-F238E27FC236}">
                  <a16:creationId xmlns="" xmlns:a16="http://schemas.microsoft.com/office/drawing/2014/main" id="{CE35AB1A-00D3-E641-A837-895F5C498ADF}"/>
                </a:ext>
              </a:extLst>
            </p:cNvPr>
            <p:cNvSpPr txBox="1"/>
            <p:nvPr/>
          </p:nvSpPr>
          <p:spPr>
            <a:xfrm>
              <a:off x="7134688" y="4032380"/>
              <a:ext cx="10108284" cy="831083"/>
            </a:xfrm>
            <a:prstGeom prst="rect">
              <a:avLst/>
            </a:prstGeom>
            <a:noFill/>
          </p:spPr>
          <p:txBody>
            <a:bodyPr wrap="none" rtlCol="0">
              <a:spAutoFit/>
            </a:bodyPr>
            <a:lstStyle/>
            <a:p>
              <a:pPr algn="ctr"/>
              <a:r>
                <a:rPr lang="en-US" sz="4799" b="1" spc="600" dirty="0">
                  <a:solidFill>
                    <a:srgbClr val="AB2154"/>
                  </a:solidFill>
                  <a:latin typeface="Montserrat" charset="0"/>
                  <a:ea typeface="Montserrat" charset="0"/>
                  <a:cs typeface="Montserrat" charset="0"/>
                </a:rPr>
                <a:t>VALUES, VISION &amp; GOALS</a:t>
              </a:r>
              <a:endParaRPr lang="en-US" sz="7198" b="1" spc="600" dirty="0">
                <a:solidFill>
                  <a:srgbClr val="AB2154"/>
                </a:solidFill>
                <a:latin typeface="Montserrat" charset="0"/>
                <a:ea typeface="Montserrat" charset="0"/>
                <a:cs typeface="Montserrat" charset="0"/>
              </a:endParaRPr>
            </a:p>
          </p:txBody>
        </p:sp>
      </p:grpSp>
      <p:cxnSp>
        <p:nvCxnSpPr>
          <p:cNvPr id="24" name="Straight Arrow Connector 23">
            <a:extLst>
              <a:ext uri="{FF2B5EF4-FFF2-40B4-BE49-F238E27FC236}">
                <a16:creationId xmlns="" xmlns:a16="http://schemas.microsoft.com/office/drawing/2014/main" id="{756DEF90-593E-A443-81C0-15301151463C}"/>
              </a:ext>
            </a:extLst>
          </p:cNvPr>
          <p:cNvCxnSpPr>
            <a:cxnSpLocks/>
          </p:cNvCxnSpPr>
          <p:nvPr/>
        </p:nvCxnSpPr>
        <p:spPr>
          <a:xfrm flipH="1" flipV="1">
            <a:off x="2843611" y="6117961"/>
            <a:ext cx="1864" cy="1874648"/>
          </a:xfrm>
          <a:prstGeom prst="straightConnector1">
            <a:avLst/>
          </a:prstGeom>
          <a:ln w="381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E4942F75-A95D-8A23-241D-38F2AAFA1F55}"/>
              </a:ext>
            </a:extLst>
          </p:cNvPr>
          <p:cNvSpPr txBox="1"/>
          <p:nvPr/>
        </p:nvSpPr>
        <p:spPr>
          <a:xfrm>
            <a:off x="7360922" y="3243937"/>
            <a:ext cx="6442164" cy="646331"/>
          </a:xfrm>
          <a:prstGeom prst="rect">
            <a:avLst/>
          </a:prstGeom>
          <a:noFill/>
          <a:ln w="28575">
            <a:solidFill>
              <a:srgbClr val="EAB058"/>
            </a:solidFill>
          </a:ln>
        </p:spPr>
        <p:txBody>
          <a:bodyPr wrap="square" rtlCol="0">
            <a:spAutoFit/>
          </a:bodyPr>
          <a:lstStyle/>
          <a:p>
            <a:endParaRPr lang="en-US" dirty="0">
              <a:solidFill>
                <a:srgbClr val="EAB058"/>
              </a:solidFill>
            </a:endParaRPr>
          </a:p>
        </p:txBody>
      </p:sp>
      <p:sp>
        <p:nvSpPr>
          <p:cNvPr id="4" name="U-Turn Arrow 3">
            <a:extLst>
              <a:ext uri="{FF2B5EF4-FFF2-40B4-BE49-F238E27FC236}">
                <a16:creationId xmlns="" xmlns:a16="http://schemas.microsoft.com/office/drawing/2014/main" id="{0D0E15C3-736E-642B-B9CD-137624ABBCB8}"/>
              </a:ext>
            </a:extLst>
          </p:cNvPr>
          <p:cNvSpPr/>
          <p:nvPr/>
        </p:nvSpPr>
        <p:spPr>
          <a:xfrm>
            <a:off x="10472057" y="1328057"/>
            <a:ext cx="6096000" cy="1838055"/>
          </a:xfrm>
          <a:prstGeom prst="uturnArrow">
            <a:avLst/>
          </a:prstGeom>
          <a:solidFill>
            <a:srgbClr val="3F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3F568A"/>
                </a:solidFill>
              </a:ln>
              <a:solidFill>
                <a:srgbClr val="3F568A"/>
              </a:solidFill>
            </a:endParaRPr>
          </a:p>
        </p:txBody>
      </p:sp>
      <p:sp>
        <p:nvSpPr>
          <p:cNvPr id="5" name="TextBox 4">
            <a:extLst>
              <a:ext uri="{FF2B5EF4-FFF2-40B4-BE49-F238E27FC236}">
                <a16:creationId xmlns="" xmlns:a16="http://schemas.microsoft.com/office/drawing/2014/main" id="{38D635B2-CC1B-6729-90B9-7A1355EC4091}"/>
              </a:ext>
            </a:extLst>
          </p:cNvPr>
          <p:cNvSpPr txBox="1"/>
          <p:nvPr/>
        </p:nvSpPr>
        <p:spPr>
          <a:xfrm>
            <a:off x="12950929" y="610194"/>
            <a:ext cx="1984839" cy="646331"/>
          </a:xfrm>
          <a:prstGeom prst="rect">
            <a:avLst/>
          </a:prstGeom>
          <a:noFill/>
        </p:spPr>
        <p:txBody>
          <a:bodyPr wrap="none" rtlCol="0">
            <a:spAutoFit/>
          </a:bodyPr>
          <a:lstStyle/>
          <a:p>
            <a:r>
              <a:rPr lang="en-US" dirty="0">
                <a:solidFill>
                  <a:srgbClr val="EAB058"/>
                </a:solidFill>
                <a:latin typeface="Montserrat" charset="0"/>
                <a:ea typeface="Montserrat" charset="0"/>
                <a:cs typeface="Montserrat" charset="0"/>
              </a:rPr>
              <a:t>Informs</a:t>
            </a:r>
          </a:p>
        </p:txBody>
      </p:sp>
    </p:spTree>
    <p:extLst>
      <p:ext uri="{BB962C8B-B14F-4D97-AF65-F5344CB8AC3E}">
        <p14:creationId xmlns:p14="http://schemas.microsoft.com/office/powerpoint/2010/main" val="196931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DC2562D-A6AC-6247-8D76-1755815B08FD}"/>
              </a:ext>
            </a:extLst>
          </p:cNvPr>
          <p:cNvSpPr/>
          <p:nvPr/>
        </p:nvSpPr>
        <p:spPr>
          <a:xfrm>
            <a:off x="12188825" y="0"/>
            <a:ext cx="12188825" cy="13716000"/>
          </a:xfrm>
          <a:prstGeom prst="rect">
            <a:avLst/>
          </a:prstGeom>
          <a:solidFill>
            <a:srgbClr val="3F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a:extLst>
              <a:ext uri="{FF2B5EF4-FFF2-40B4-BE49-F238E27FC236}">
                <a16:creationId xmlns="" xmlns:a16="http://schemas.microsoft.com/office/drawing/2014/main" id="{07C7D7D0-5310-684B-BEA4-8553714F1BA8}"/>
              </a:ext>
            </a:extLst>
          </p:cNvPr>
          <p:cNvSpPr txBox="1"/>
          <p:nvPr/>
        </p:nvSpPr>
        <p:spPr>
          <a:xfrm>
            <a:off x="14450660" y="4051387"/>
            <a:ext cx="9113520" cy="4154984"/>
          </a:xfrm>
          <a:prstGeom prst="rect">
            <a:avLst/>
          </a:prstGeom>
          <a:noFill/>
          <a:ln>
            <a:noFill/>
          </a:ln>
        </p:spPr>
        <p:txBody>
          <a:bodyPr wrap="square" rtlCol="0">
            <a:spAutoFit/>
          </a:bodyPr>
          <a:lstStyle/>
          <a:p>
            <a:r>
              <a:rPr lang="en-US" sz="7200" spc="600" dirty="0">
                <a:solidFill>
                  <a:srgbClr val="FFFFFF"/>
                </a:solidFill>
                <a:latin typeface="Montserrat Light" charset="0"/>
                <a:ea typeface="Montserrat Light" charset="0"/>
                <a:cs typeface="Montserrat Light" charset="0"/>
              </a:rPr>
              <a:t>DISCOVERY INSIGHT WORKBOOK</a:t>
            </a:r>
            <a:endParaRPr lang="en-US" sz="10500" spc="600" dirty="0">
              <a:solidFill>
                <a:srgbClr val="FFFFFF"/>
              </a:solidFill>
              <a:latin typeface="Montserrat Light" charset="0"/>
              <a:ea typeface="Montserrat Light" charset="0"/>
              <a:cs typeface="Montserrat Light" charset="0"/>
            </a:endParaRPr>
          </a:p>
          <a:p>
            <a:endParaRPr lang="en-US" sz="2800" spc="600" dirty="0">
              <a:solidFill>
                <a:srgbClr val="FFFFFF"/>
              </a:solidFill>
              <a:latin typeface="Montserrat" charset="0"/>
              <a:ea typeface="Montserrat" charset="0"/>
              <a:cs typeface="Montserrat" charset="0"/>
            </a:endParaRPr>
          </a:p>
          <a:p>
            <a:r>
              <a:rPr lang="en-US" sz="2000" spc="300" dirty="0">
                <a:solidFill>
                  <a:srgbClr val="FFFFFF"/>
                </a:solidFill>
                <a:latin typeface="Montserrat Thin" charset="0"/>
                <a:ea typeface="Montserrat Thin" charset="0"/>
                <a:cs typeface="Montserrat Thin" charset="0"/>
              </a:rPr>
              <a:t>A very different kind of fact finder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443" y="1067923"/>
            <a:ext cx="9023497" cy="11580154"/>
          </a:xfrm>
          <a:prstGeom prst="rect">
            <a:avLst/>
          </a:prstGeom>
          <a:ln>
            <a:solidFill>
              <a:schemeClr val="tx1">
                <a:lumMod val="20000"/>
                <a:lumOff val="80000"/>
              </a:schemeClr>
            </a:solidFill>
          </a:ln>
        </p:spPr>
      </p:pic>
    </p:spTree>
    <p:extLst>
      <p:ext uri="{BB962C8B-B14F-4D97-AF65-F5344CB8AC3E}">
        <p14:creationId xmlns:p14="http://schemas.microsoft.com/office/powerpoint/2010/main" val="58701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417311" y="1321125"/>
            <a:ext cx="13479972" cy="1107996"/>
          </a:xfrm>
          <a:prstGeom prst="rect">
            <a:avLst/>
          </a:prstGeom>
          <a:noFill/>
        </p:spPr>
        <p:txBody>
          <a:bodyPr wrap="none" rtlCol="0">
            <a:spAutoFit/>
          </a:bodyPr>
          <a:lstStyle/>
          <a:p>
            <a:pPr algn="ctr"/>
            <a:r>
              <a:rPr lang="en-US" sz="6600" spc="600" dirty="0">
                <a:solidFill>
                  <a:srgbClr val="000000"/>
                </a:solidFill>
                <a:latin typeface="Montserrat" charset="0"/>
                <a:ea typeface="Montserrat" charset="0"/>
                <a:cs typeface="Montserrat" charset="0"/>
              </a:rPr>
              <a:t>The Legacy GISOR Model™</a:t>
            </a:r>
            <a:endParaRPr lang="en-US" sz="9600" spc="600" dirty="0">
              <a:solidFill>
                <a:srgbClr val="000000"/>
              </a:solidFill>
              <a:latin typeface="Montserrat" charset="0"/>
              <a:ea typeface="Montserrat" charset="0"/>
              <a:cs typeface="Montserrat" charset="0"/>
            </a:endParaRPr>
          </a:p>
        </p:txBody>
      </p:sp>
      <p:graphicFrame>
        <p:nvGraphicFramePr>
          <p:cNvPr id="28" name="Chart 27"/>
          <p:cNvGraphicFramePr/>
          <p:nvPr/>
        </p:nvGraphicFramePr>
        <p:xfrm>
          <a:off x="710090" y="4599936"/>
          <a:ext cx="4537379" cy="3747732"/>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p:nvPr/>
        </p:nvSpPr>
        <p:spPr>
          <a:xfrm>
            <a:off x="10362237" y="10317987"/>
            <a:ext cx="4184159" cy="1691873"/>
          </a:xfrm>
          <a:prstGeom prst="rect">
            <a:avLst/>
          </a:prstGeom>
          <a:noFill/>
        </p:spPr>
        <p:txBody>
          <a:bodyPr wrap="square" rtlCol="0">
            <a:spAutoFit/>
          </a:bodyPr>
          <a:lstStyle/>
          <a:p>
            <a:pPr algn="ctr">
              <a:lnSpc>
                <a:spcPct val="150000"/>
              </a:lnSpc>
            </a:pPr>
            <a:r>
              <a:rPr lang="en-US" sz="2400" dirty="0">
                <a:solidFill>
                  <a:srgbClr val="7F7F7F"/>
                </a:solidFill>
                <a:latin typeface="Montserrat Light" charset="0"/>
                <a:ea typeface="Montserrat Light" charset="0"/>
                <a:cs typeface="Montserrat Light" charset="0"/>
              </a:rPr>
              <a:t>What </a:t>
            </a:r>
            <a:r>
              <a:rPr lang="en-US" sz="2400" dirty="0">
                <a:solidFill>
                  <a:srgbClr val="3F568A"/>
                </a:solidFill>
                <a:latin typeface="Montserrat Light" charset="0"/>
                <a:ea typeface="Montserrat Light" charset="0"/>
                <a:cs typeface="Montserrat Light" charset="0"/>
              </a:rPr>
              <a:t>supporting resources </a:t>
            </a:r>
            <a:r>
              <a:rPr lang="en-US" sz="2400" dirty="0">
                <a:solidFill>
                  <a:srgbClr val="7F7F7F"/>
                </a:solidFill>
                <a:latin typeface="Montserrat Light" charset="0"/>
                <a:ea typeface="Montserrat Light" charset="0"/>
                <a:cs typeface="Montserrat Light" charset="0"/>
              </a:rPr>
              <a:t>will assist in accomplishing this goal?</a:t>
            </a:r>
          </a:p>
        </p:txBody>
      </p:sp>
      <p:sp>
        <p:nvSpPr>
          <p:cNvPr id="33" name="TextBox 32"/>
          <p:cNvSpPr txBox="1"/>
          <p:nvPr/>
        </p:nvSpPr>
        <p:spPr>
          <a:xfrm>
            <a:off x="10362237" y="9028706"/>
            <a:ext cx="4184159" cy="1200329"/>
          </a:xfrm>
          <a:prstGeom prst="rect">
            <a:avLst/>
          </a:prstGeom>
          <a:noFill/>
        </p:spPr>
        <p:txBody>
          <a:bodyPr wrap="none" rtlCol="0">
            <a:spAutoFit/>
          </a:bodyPr>
          <a:lstStyle/>
          <a:p>
            <a:pPr algn="ctr"/>
            <a:r>
              <a:rPr lang="en-US" b="1" spc="600" dirty="0">
                <a:solidFill>
                  <a:srgbClr val="000000"/>
                </a:solidFill>
                <a:latin typeface="Montserrat" charset="0"/>
                <a:ea typeface="Montserrat" charset="0"/>
                <a:cs typeface="Montserrat" charset="0"/>
              </a:rPr>
              <a:t>SUPPORTING</a:t>
            </a:r>
          </a:p>
          <a:p>
            <a:pPr algn="ctr"/>
            <a:r>
              <a:rPr lang="en-US" b="1" spc="600" dirty="0">
                <a:solidFill>
                  <a:srgbClr val="000000"/>
                </a:solidFill>
                <a:latin typeface="Montserrat" charset="0"/>
                <a:ea typeface="Montserrat" charset="0"/>
                <a:cs typeface="Montserrat" charset="0"/>
              </a:rPr>
              <a:t>RESOURCES</a:t>
            </a:r>
          </a:p>
        </p:txBody>
      </p:sp>
      <p:sp>
        <p:nvSpPr>
          <p:cNvPr id="34" name="TextBox 33"/>
          <p:cNvSpPr txBox="1"/>
          <p:nvPr/>
        </p:nvSpPr>
        <p:spPr>
          <a:xfrm>
            <a:off x="5247469" y="10294519"/>
            <a:ext cx="4349760" cy="1137876"/>
          </a:xfrm>
          <a:prstGeom prst="rect">
            <a:avLst/>
          </a:prstGeom>
          <a:noFill/>
        </p:spPr>
        <p:txBody>
          <a:bodyPr wrap="square" rtlCol="0">
            <a:spAutoFit/>
          </a:bodyPr>
          <a:lstStyle/>
          <a:p>
            <a:pPr algn="ctr">
              <a:lnSpc>
                <a:spcPct val="150000"/>
              </a:lnSpc>
            </a:pPr>
            <a:r>
              <a:rPr lang="en-US" sz="2400" dirty="0">
                <a:solidFill>
                  <a:srgbClr val="7F7F7F"/>
                </a:solidFill>
                <a:latin typeface="Montserrat Light" charset="0"/>
                <a:ea typeface="Montserrat Light" charset="0"/>
                <a:cs typeface="Montserrat Light" charset="0"/>
              </a:rPr>
              <a:t>Why is this goal</a:t>
            </a:r>
            <a:r>
              <a:rPr lang="en-US" sz="2400" dirty="0">
                <a:solidFill>
                  <a:srgbClr val="3F568A"/>
                </a:solidFill>
                <a:latin typeface="Montserrat Light" charset="0"/>
                <a:ea typeface="Montserrat Light" charset="0"/>
                <a:cs typeface="Montserrat Light" charset="0"/>
              </a:rPr>
              <a:t> important </a:t>
            </a:r>
            <a:r>
              <a:rPr lang="en-US" sz="2400" dirty="0">
                <a:solidFill>
                  <a:srgbClr val="7F7F7F"/>
                </a:solidFill>
                <a:latin typeface="Montserrat Light" charset="0"/>
                <a:ea typeface="Montserrat Light" charset="0"/>
                <a:cs typeface="Montserrat Light" charset="0"/>
              </a:rPr>
              <a:t>to accomplish?</a:t>
            </a:r>
          </a:p>
        </p:txBody>
      </p:sp>
      <p:sp>
        <p:nvSpPr>
          <p:cNvPr id="35" name="TextBox 34"/>
          <p:cNvSpPr txBox="1"/>
          <p:nvPr/>
        </p:nvSpPr>
        <p:spPr>
          <a:xfrm>
            <a:off x="4924873" y="9074010"/>
            <a:ext cx="4893441" cy="646331"/>
          </a:xfrm>
          <a:prstGeom prst="rect">
            <a:avLst/>
          </a:prstGeom>
          <a:noFill/>
        </p:spPr>
        <p:txBody>
          <a:bodyPr wrap="square" rtlCol="0">
            <a:spAutoFit/>
          </a:bodyPr>
          <a:lstStyle/>
          <a:p>
            <a:pPr algn="ctr"/>
            <a:r>
              <a:rPr lang="en-US" b="1" spc="600" dirty="0">
                <a:solidFill>
                  <a:srgbClr val="000000"/>
                </a:solidFill>
                <a:latin typeface="Montserrat" charset="0"/>
                <a:ea typeface="Montserrat" charset="0"/>
                <a:cs typeface="Montserrat" charset="0"/>
              </a:rPr>
              <a:t>IMPORTANCE</a:t>
            </a:r>
          </a:p>
        </p:txBody>
      </p:sp>
      <p:sp>
        <p:nvSpPr>
          <p:cNvPr id="26" name="TextBox 25">
            <a:extLst>
              <a:ext uri="{FF2B5EF4-FFF2-40B4-BE49-F238E27FC236}">
                <a16:creationId xmlns="" xmlns:a16="http://schemas.microsoft.com/office/drawing/2014/main" id="{AC4F9285-439B-7C4A-91F1-AE42519297E5}"/>
              </a:ext>
            </a:extLst>
          </p:cNvPr>
          <p:cNvSpPr txBox="1"/>
          <p:nvPr/>
        </p:nvSpPr>
        <p:spPr>
          <a:xfrm>
            <a:off x="15165529" y="10294519"/>
            <a:ext cx="3963751" cy="1691873"/>
          </a:xfrm>
          <a:prstGeom prst="rect">
            <a:avLst/>
          </a:prstGeom>
          <a:noFill/>
        </p:spPr>
        <p:txBody>
          <a:bodyPr wrap="square" rtlCol="0">
            <a:spAutoFit/>
          </a:bodyPr>
          <a:lstStyle/>
          <a:p>
            <a:pPr algn="ctr">
              <a:lnSpc>
                <a:spcPct val="150000"/>
              </a:lnSpc>
            </a:pPr>
            <a:r>
              <a:rPr lang="en-US" sz="2400" dirty="0">
                <a:solidFill>
                  <a:srgbClr val="7F7F7F"/>
                </a:solidFill>
                <a:latin typeface="Montserrat Light" charset="0"/>
                <a:ea typeface="Montserrat Light" charset="0"/>
                <a:cs typeface="Montserrat Light" charset="0"/>
              </a:rPr>
              <a:t>What </a:t>
            </a:r>
            <a:r>
              <a:rPr lang="en-US" sz="2400" dirty="0">
                <a:solidFill>
                  <a:srgbClr val="3F568A"/>
                </a:solidFill>
                <a:latin typeface="Montserrat Light" charset="0"/>
                <a:ea typeface="Montserrat Light" charset="0"/>
                <a:cs typeface="Montserrat Light" charset="0"/>
              </a:rPr>
              <a:t>obstacles</a:t>
            </a:r>
            <a:r>
              <a:rPr lang="en-US" sz="2400" dirty="0">
                <a:solidFill>
                  <a:srgbClr val="7F7F7F"/>
                </a:solidFill>
                <a:latin typeface="Montserrat Light" charset="0"/>
                <a:ea typeface="Montserrat Light" charset="0"/>
                <a:cs typeface="Montserrat Light" charset="0"/>
              </a:rPr>
              <a:t> may prevent this goal from being accomplished?</a:t>
            </a:r>
          </a:p>
        </p:txBody>
      </p:sp>
      <p:sp>
        <p:nvSpPr>
          <p:cNvPr id="36" name="TextBox 35">
            <a:extLst>
              <a:ext uri="{FF2B5EF4-FFF2-40B4-BE49-F238E27FC236}">
                <a16:creationId xmlns="" xmlns:a16="http://schemas.microsoft.com/office/drawing/2014/main" id="{C552FB4D-9AB0-1E4F-A1F5-7FF3C5BC7327}"/>
              </a:ext>
            </a:extLst>
          </p:cNvPr>
          <p:cNvSpPr txBox="1"/>
          <p:nvPr/>
        </p:nvSpPr>
        <p:spPr>
          <a:xfrm>
            <a:off x="15165529" y="9000712"/>
            <a:ext cx="3775394" cy="646331"/>
          </a:xfrm>
          <a:prstGeom prst="rect">
            <a:avLst/>
          </a:prstGeom>
          <a:noFill/>
        </p:spPr>
        <p:txBody>
          <a:bodyPr wrap="none" rtlCol="0">
            <a:spAutoFit/>
          </a:bodyPr>
          <a:lstStyle/>
          <a:p>
            <a:pPr algn="ctr"/>
            <a:r>
              <a:rPr lang="en-US" b="1" spc="600" dirty="0">
                <a:solidFill>
                  <a:srgbClr val="000000"/>
                </a:solidFill>
                <a:latin typeface="Montserrat" charset="0"/>
                <a:ea typeface="Montserrat" charset="0"/>
                <a:cs typeface="Montserrat" charset="0"/>
              </a:rPr>
              <a:t>OBSTACLES</a:t>
            </a:r>
          </a:p>
        </p:txBody>
      </p:sp>
      <p:sp>
        <p:nvSpPr>
          <p:cNvPr id="37" name="TextBox 36">
            <a:extLst>
              <a:ext uri="{FF2B5EF4-FFF2-40B4-BE49-F238E27FC236}">
                <a16:creationId xmlns="" xmlns:a16="http://schemas.microsoft.com/office/drawing/2014/main" id="{DE8E0125-BDFA-5B4D-AE6E-C208509E26F4}"/>
              </a:ext>
            </a:extLst>
          </p:cNvPr>
          <p:cNvSpPr txBox="1"/>
          <p:nvPr/>
        </p:nvSpPr>
        <p:spPr>
          <a:xfrm>
            <a:off x="19570571" y="10317987"/>
            <a:ext cx="3963751" cy="1691873"/>
          </a:xfrm>
          <a:prstGeom prst="rect">
            <a:avLst/>
          </a:prstGeom>
          <a:noFill/>
        </p:spPr>
        <p:txBody>
          <a:bodyPr wrap="square" rtlCol="0">
            <a:spAutoFit/>
          </a:bodyPr>
          <a:lstStyle/>
          <a:p>
            <a:pPr algn="ctr">
              <a:lnSpc>
                <a:spcPct val="150000"/>
              </a:lnSpc>
            </a:pPr>
            <a:r>
              <a:rPr lang="en-US" sz="2400" dirty="0">
                <a:solidFill>
                  <a:srgbClr val="7F7F7F"/>
                </a:solidFill>
                <a:latin typeface="Montserrat Light" charset="0"/>
                <a:ea typeface="Montserrat Light" charset="0"/>
                <a:cs typeface="Montserrat Light" charset="0"/>
              </a:rPr>
              <a:t>What is your </a:t>
            </a:r>
            <a:r>
              <a:rPr lang="en-US" sz="2400" dirty="0">
                <a:solidFill>
                  <a:srgbClr val="3F568A"/>
                </a:solidFill>
                <a:latin typeface="Montserrat Light" charset="0"/>
                <a:ea typeface="Montserrat Light" charset="0"/>
                <a:cs typeface="Montserrat Light" charset="0"/>
              </a:rPr>
              <a:t>readiness</a:t>
            </a:r>
            <a:r>
              <a:rPr lang="en-US" sz="2400" dirty="0">
                <a:solidFill>
                  <a:srgbClr val="7F7F7F"/>
                </a:solidFill>
                <a:latin typeface="Montserrat Light" charset="0"/>
                <a:ea typeface="Montserrat Light" charset="0"/>
                <a:cs typeface="Montserrat Light" charset="0"/>
              </a:rPr>
              <a:t> on a scale of 1-5 in taking action today?</a:t>
            </a:r>
          </a:p>
        </p:txBody>
      </p:sp>
      <p:sp>
        <p:nvSpPr>
          <p:cNvPr id="41" name="TextBox 40">
            <a:extLst>
              <a:ext uri="{FF2B5EF4-FFF2-40B4-BE49-F238E27FC236}">
                <a16:creationId xmlns="" xmlns:a16="http://schemas.microsoft.com/office/drawing/2014/main" id="{80B7D817-E010-9F45-9803-59C5B5EE16D2}"/>
              </a:ext>
            </a:extLst>
          </p:cNvPr>
          <p:cNvSpPr txBox="1"/>
          <p:nvPr/>
        </p:nvSpPr>
        <p:spPr>
          <a:xfrm>
            <a:off x="19709635" y="9028706"/>
            <a:ext cx="3685624" cy="646331"/>
          </a:xfrm>
          <a:prstGeom prst="rect">
            <a:avLst/>
          </a:prstGeom>
          <a:noFill/>
        </p:spPr>
        <p:txBody>
          <a:bodyPr wrap="none" rtlCol="0">
            <a:spAutoFit/>
          </a:bodyPr>
          <a:lstStyle/>
          <a:p>
            <a:pPr algn="ctr"/>
            <a:r>
              <a:rPr lang="en-US" b="1" spc="600" dirty="0">
                <a:solidFill>
                  <a:srgbClr val="000000"/>
                </a:solidFill>
                <a:latin typeface="Montserrat" charset="0"/>
                <a:ea typeface="Montserrat" charset="0"/>
                <a:cs typeface="Montserrat" charset="0"/>
              </a:rPr>
              <a:t>READINESS</a:t>
            </a:r>
          </a:p>
        </p:txBody>
      </p:sp>
      <p:sp>
        <p:nvSpPr>
          <p:cNvPr id="42" name="TextBox 41">
            <a:extLst>
              <a:ext uri="{FF2B5EF4-FFF2-40B4-BE49-F238E27FC236}">
                <a16:creationId xmlns="" xmlns:a16="http://schemas.microsoft.com/office/drawing/2014/main" id="{1DFB7109-6C81-EF41-BCB6-F8570418E874}"/>
              </a:ext>
            </a:extLst>
          </p:cNvPr>
          <p:cNvSpPr txBox="1"/>
          <p:nvPr/>
        </p:nvSpPr>
        <p:spPr>
          <a:xfrm>
            <a:off x="709435" y="10294519"/>
            <a:ext cx="4098604" cy="1137876"/>
          </a:xfrm>
          <a:prstGeom prst="rect">
            <a:avLst/>
          </a:prstGeom>
          <a:noFill/>
        </p:spPr>
        <p:txBody>
          <a:bodyPr wrap="square" rtlCol="0">
            <a:spAutoFit/>
          </a:bodyPr>
          <a:lstStyle/>
          <a:p>
            <a:pPr algn="ctr">
              <a:lnSpc>
                <a:spcPct val="150000"/>
              </a:lnSpc>
            </a:pPr>
            <a:r>
              <a:rPr lang="en-US" sz="2400" dirty="0">
                <a:solidFill>
                  <a:srgbClr val="7F7F7F"/>
                </a:solidFill>
                <a:latin typeface="Montserrat Light" charset="0"/>
                <a:ea typeface="Montserrat Light" charset="0"/>
                <a:cs typeface="Montserrat Light" charset="0"/>
              </a:rPr>
              <a:t>Identify the top 3 prioritized </a:t>
            </a:r>
            <a:r>
              <a:rPr lang="en-US" sz="2400" dirty="0">
                <a:solidFill>
                  <a:srgbClr val="3F568A"/>
                </a:solidFill>
                <a:latin typeface="Montserrat Light" charset="0"/>
                <a:ea typeface="Montserrat Light" charset="0"/>
                <a:cs typeface="Montserrat Light" charset="0"/>
              </a:rPr>
              <a:t>goals.</a:t>
            </a:r>
          </a:p>
        </p:txBody>
      </p:sp>
      <p:sp>
        <p:nvSpPr>
          <p:cNvPr id="43" name="TextBox 42">
            <a:extLst>
              <a:ext uri="{FF2B5EF4-FFF2-40B4-BE49-F238E27FC236}">
                <a16:creationId xmlns="" xmlns:a16="http://schemas.microsoft.com/office/drawing/2014/main" id="{003DA0D7-BE96-B449-B804-D59728BE9760}"/>
              </a:ext>
            </a:extLst>
          </p:cNvPr>
          <p:cNvSpPr txBox="1"/>
          <p:nvPr/>
        </p:nvSpPr>
        <p:spPr>
          <a:xfrm>
            <a:off x="1754841" y="9028706"/>
            <a:ext cx="1871025" cy="646331"/>
          </a:xfrm>
          <a:prstGeom prst="rect">
            <a:avLst/>
          </a:prstGeom>
          <a:noFill/>
        </p:spPr>
        <p:txBody>
          <a:bodyPr wrap="none" rtlCol="0">
            <a:spAutoFit/>
          </a:bodyPr>
          <a:lstStyle/>
          <a:p>
            <a:pPr algn="ctr"/>
            <a:r>
              <a:rPr lang="en-US" b="1" spc="600" dirty="0">
                <a:solidFill>
                  <a:srgbClr val="000000"/>
                </a:solidFill>
                <a:latin typeface="Montserrat" charset="0"/>
                <a:ea typeface="Montserrat" charset="0"/>
                <a:cs typeface="Montserrat" charset="0"/>
              </a:rPr>
              <a:t>GOAL</a:t>
            </a:r>
          </a:p>
        </p:txBody>
      </p:sp>
      <p:sp>
        <p:nvSpPr>
          <p:cNvPr id="2" name="TextBox 1">
            <a:extLst>
              <a:ext uri="{FF2B5EF4-FFF2-40B4-BE49-F238E27FC236}">
                <a16:creationId xmlns="" xmlns:a16="http://schemas.microsoft.com/office/drawing/2014/main" id="{33D10BAE-5E6D-174B-B3AE-DA0CAA791F3C}"/>
              </a:ext>
            </a:extLst>
          </p:cNvPr>
          <p:cNvSpPr txBox="1"/>
          <p:nvPr/>
        </p:nvSpPr>
        <p:spPr>
          <a:xfrm>
            <a:off x="1467293" y="4439197"/>
            <a:ext cx="2277665" cy="3770263"/>
          </a:xfrm>
          <a:prstGeom prst="rect">
            <a:avLst/>
          </a:prstGeom>
          <a:noFill/>
        </p:spPr>
        <p:txBody>
          <a:bodyPr wrap="square" rtlCol="0">
            <a:spAutoFit/>
          </a:bodyPr>
          <a:lstStyle/>
          <a:p>
            <a:r>
              <a:rPr lang="en-US" sz="23900" dirty="0">
                <a:solidFill>
                  <a:srgbClr val="FFFFFF"/>
                </a:solidFill>
                <a:latin typeface="Montserrat" charset="0"/>
                <a:ea typeface="Montserrat" charset="0"/>
                <a:cs typeface="Montserrat" charset="0"/>
              </a:rPr>
              <a:t>G</a:t>
            </a:r>
          </a:p>
        </p:txBody>
      </p:sp>
      <p:graphicFrame>
        <p:nvGraphicFramePr>
          <p:cNvPr id="29" name="Chart 28">
            <a:extLst>
              <a:ext uri="{FF2B5EF4-FFF2-40B4-BE49-F238E27FC236}">
                <a16:creationId xmlns="" xmlns:a16="http://schemas.microsoft.com/office/drawing/2014/main" id="{B93A7C58-B84A-8C49-93D5-F392F02EEBAF}"/>
              </a:ext>
            </a:extLst>
          </p:cNvPr>
          <p:cNvGraphicFramePr/>
          <p:nvPr/>
        </p:nvGraphicFramePr>
        <p:xfrm>
          <a:off x="5280935" y="4694519"/>
          <a:ext cx="4537379" cy="3747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 xmlns:a16="http://schemas.microsoft.com/office/drawing/2014/main" id="{3B535C36-7874-CB41-805D-7B7A622B41D7}"/>
              </a:ext>
            </a:extLst>
          </p:cNvPr>
          <p:cNvGraphicFramePr/>
          <p:nvPr/>
        </p:nvGraphicFramePr>
        <p:xfrm>
          <a:off x="10237274" y="4599936"/>
          <a:ext cx="4537379" cy="37477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8" name="Chart 47">
            <a:extLst>
              <a:ext uri="{FF2B5EF4-FFF2-40B4-BE49-F238E27FC236}">
                <a16:creationId xmlns="" xmlns:a16="http://schemas.microsoft.com/office/drawing/2014/main" id="{EE44CA93-3729-2345-8D72-6E7F4A354F42}"/>
              </a:ext>
            </a:extLst>
          </p:cNvPr>
          <p:cNvGraphicFramePr/>
          <p:nvPr/>
        </p:nvGraphicFramePr>
        <p:xfrm>
          <a:off x="14878716" y="4599936"/>
          <a:ext cx="4537379" cy="37477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9" name="Chart 48">
            <a:extLst>
              <a:ext uri="{FF2B5EF4-FFF2-40B4-BE49-F238E27FC236}">
                <a16:creationId xmlns="" xmlns:a16="http://schemas.microsoft.com/office/drawing/2014/main" id="{BBD68E5D-3D3B-6F47-BDF1-3E804C67EBCA}"/>
              </a:ext>
            </a:extLst>
          </p:cNvPr>
          <p:cNvGraphicFramePr/>
          <p:nvPr/>
        </p:nvGraphicFramePr>
        <p:xfrm>
          <a:off x="19416095" y="4599936"/>
          <a:ext cx="4537379" cy="3747732"/>
        </p:xfrm>
        <a:graphic>
          <a:graphicData uri="http://schemas.openxmlformats.org/drawingml/2006/chart">
            <c:chart xmlns:c="http://schemas.openxmlformats.org/drawingml/2006/chart" xmlns:r="http://schemas.openxmlformats.org/officeDocument/2006/relationships" r:id="rId7"/>
          </a:graphicData>
        </a:graphic>
      </p:graphicFrame>
      <p:sp>
        <p:nvSpPr>
          <p:cNvPr id="50" name="TextBox 49">
            <a:extLst>
              <a:ext uri="{FF2B5EF4-FFF2-40B4-BE49-F238E27FC236}">
                <a16:creationId xmlns="" xmlns:a16="http://schemas.microsoft.com/office/drawing/2014/main" id="{3A68211B-7292-8241-969C-8EFE2BD30BDB}"/>
              </a:ext>
            </a:extLst>
          </p:cNvPr>
          <p:cNvSpPr txBox="1"/>
          <p:nvPr/>
        </p:nvSpPr>
        <p:spPr>
          <a:xfrm>
            <a:off x="11249247" y="4439200"/>
            <a:ext cx="2644924" cy="3770263"/>
          </a:xfrm>
          <a:prstGeom prst="rect">
            <a:avLst/>
          </a:prstGeom>
          <a:noFill/>
        </p:spPr>
        <p:txBody>
          <a:bodyPr wrap="square" rtlCol="0">
            <a:spAutoFit/>
          </a:bodyPr>
          <a:lstStyle/>
          <a:p>
            <a:r>
              <a:rPr lang="en-US" sz="23900" dirty="0">
                <a:solidFill>
                  <a:srgbClr val="FFFFFF"/>
                </a:solidFill>
                <a:latin typeface="Montserrat" charset="0"/>
                <a:ea typeface="Montserrat" charset="0"/>
                <a:cs typeface="Montserrat" charset="0"/>
              </a:rPr>
              <a:t>S</a:t>
            </a:r>
          </a:p>
        </p:txBody>
      </p:sp>
      <p:sp>
        <p:nvSpPr>
          <p:cNvPr id="51" name="TextBox 50">
            <a:extLst>
              <a:ext uri="{FF2B5EF4-FFF2-40B4-BE49-F238E27FC236}">
                <a16:creationId xmlns="" xmlns:a16="http://schemas.microsoft.com/office/drawing/2014/main" id="{D2CC31EE-0500-B54F-B945-07A379EC6DA9}"/>
              </a:ext>
            </a:extLst>
          </p:cNvPr>
          <p:cNvSpPr txBox="1"/>
          <p:nvPr/>
        </p:nvSpPr>
        <p:spPr>
          <a:xfrm>
            <a:off x="15612575" y="4439199"/>
            <a:ext cx="2001485" cy="3770263"/>
          </a:xfrm>
          <a:prstGeom prst="rect">
            <a:avLst/>
          </a:prstGeom>
          <a:noFill/>
        </p:spPr>
        <p:txBody>
          <a:bodyPr wrap="square" rtlCol="0">
            <a:spAutoFit/>
          </a:bodyPr>
          <a:lstStyle/>
          <a:p>
            <a:r>
              <a:rPr lang="en-US" sz="23900" dirty="0">
                <a:solidFill>
                  <a:srgbClr val="FFFFFF"/>
                </a:solidFill>
                <a:latin typeface="Montserrat" charset="0"/>
                <a:ea typeface="Montserrat" charset="0"/>
                <a:cs typeface="Montserrat" charset="0"/>
              </a:rPr>
              <a:t>O</a:t>
            </a:r>
            <a:r>
              <a:rPr lang="en-US" sz="23900" dirty="0">
                <a:solidFill>
                  <a:srgbClr val="FFFFFF"/>
                </a:solidFill>
              </a:rPr>
              <a:t> </a:t>
            </a:r>
          </a:p>
        </p:txBody>
      </p:sp>
      <p:sp>
        <p:nvSpPr>
          <p:cNvPr id="52" name="TextBox 51">
            <a:extLst>
              <a:ext uri="{FF2B5EF4-FFF2-40B4-BE49-F238E27FC236}">
                <a16:creationId xmlns="" xmlns:a16="http://schemas.microsoft.com/office/drawing/2014/main" id="{A5305C38-8B64-C540-BDFD-B34E192733D3}"/>
              </a:ext>
            </a:extLst>
          </p:cNvPr>
          <p:cNvSpPr txBox="1"/>
          <p:nvPr/>
        </p:nvSpPr>
        <p:spPr>
          <a:xfrm>
            <a:off x="20254017" y="4439198"/>
            <a:ext cx="2714913" cy="3770263"/>
          </a:xfrm>
          <a:prstGeom prst="rect">
            <a:avLst/>
          </a:prstGeom>
          <a:noFill/>
        </p:spPr>
        <p:txBody>
          <a:bodyPr wrap="square" rtlCol="0">
            <a:spAutoFit/>
          </a:bodyPr>
          <a:lstStyle/>
          <a:p>
            <a:r>
              <a:rPr lang="en-US" sz="23900" dirty="0">
                <a:solidFill>
                  <a:srgbClr val="FFFFFF"/>
                </a:solidFill>
                <a:latin typeface="Montserrat" charset="0"/>
                <a:ea typeface="Montserrat" charset="0"/>
                <a:cs typeface="Montserrat" charset="0"/>
              </a:rPr>
              <a:t>R</a:t>
            </a:r>
          </a:p>
        </p:txBody>
      </p:sp>
      <p:sp>
        <p:nvSpPr>
          <p:cNvPr id="3" name="Rectangle 2"/>
          <p:cNvSpPr/>
          <p:nvPr/>
        </p:nvSpPr>
        <p:spPr>
          <a:xfrm>
            <a:off x="9597229" y="864759"/>
            <a:ext cx="5113900" cy="338554"/>
          </a:xfrm>
          <a:prstGeom prst="rect">
            <a:avLst/>
          </a:prstGeom>
        </p:spPr>
        <p:txBody>
          <a:bodyPr wrap="none">
            <a:spAutoFit/>
          </a:bodyPr>
          <a:lstStyle/>
          <a:p>
            <a:pPr algn="ctr"/>
            <a:r>
              <a:rPr lang="en-US" sz="1600" spc="1200" dirty="0">
                <a:solidFill>
                  <a:srgbClr val="000000"/>
                </a:solidFill>
                <a:latin typeface="Montserrat" charset="0"/>
                <a:ea typeface="Montserrat" charset="0"/>
                <a:cs typeface="Montserrat" charset="0"/>
              </a:rPr>
              <a:t>STRUCTURE MATTERS</a:t>
            </a:r>
          </a:p>
        </p:txBody>
      </p:sp>
      <p:sp>
        <p:nvSpPr>
          <p:cNvPr id="4" name="Rectangle 3"/>
          <p:cNvSpPr/>
          <p:nvPr/>
        </p:nvSpPr>
        <p:spPr>
          <a:xfrm>
            <a:off x="6062882" y="2492348"/>
            <a:ext cx="12188825" cy="876522"/>
          </a:xfrm>
          <a:prstGeom prst="rect">
            <a:avLst/>
          </a:prstGeom>
        </p:spPr>
        <p:txBody>
          <a:bodyPr>
            <a:spAutoFit/>
          </a:bodyPr>
          <a:lstStyle/>
          <a:p>
            <a:pPr algn="ctr">
              <a:lnSpc>
                <a:spcPct val="150000"/>
              </a:lnSpc>
            </a:pPr>
            <a:r>
              <a:rPr lang="en-US" sz="1800" spc="300" dirty="0">
                <a:solidFill>
                  <a:srgbClr val="7F7F7F"/>
                </a:solidFill>
                <a:latin typeface="Montserrat Light" charset="0"/>
                <a:ea typeface="Montserrat Light" charset="0"/>
                <a:cs typeface="Montserrat Light" charset="0"/>
              </a:rPr>
              <a:t>The flow of the conversation highlights the client’s priority and readiness to take action.</a:t>
            </a:r>
          </a:p>
        </p:txBody>
      </p:sp>
    </p:spTree>
    <p:extLst>
      <p:ext uri="{BB962C8B-B14F-4D97-AF65-F5344CB8AC3E}">
        <p14:creationId xmlns:p14="http://schemas.microsoft.com/office/powerpoint/2010/main" val="199303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0084" cy="13716000"/>
          </a:xfrm>
          <a:prstGeom prst="rect">
            <a:avLst/>
          </a:prstGeom>
          <a:solidFill>
            <a:srgbClr val="EA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9" name="Group 8"/>
          <p:cNvGrpSpPr/>
          <p:nvPr/>
        </p:nvGrpSpPr>
        <p:grpSpPr>
          <a:xfrm>
            <a:off x="654880" y="2030629"/>
            <a:ext cx="7600324" cy="9654742"/>
            <a:chOff x="1479881" y="914021"/>
            <a:chExt cx="9229062" cy="1188795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881" y="914021"/>
              <a:ext cx="9229062" cy="11887957"/>
            </a:xfrm>
            <a:prstGeom prst="rect">
              <a:avLst/>
            </a:prstGeom>
          </p:spPr>
        </p:pic>
        <p:sp>
          <p:nvSpPr>
            <p:cNvPr id="3" name="TextBox 2">
              <a:extLst>
                <a:ext uri="{FF2B5EF4-FFF2-40B4-BE49-F238E27FC236}">
                  <a16:creationId xmlns="" xmlns:a16="http://schemas.microsoft.com/office/drawing/2014/main" id="{D2E4B9C9-40A0-634E-AAF4-7D83F9A7B45A}"/>
                </a:ext>
              </a:extLst>
            </p:cNvPr>
            <p:cNvSpPr txBox="1"/>
            <p:nvPr/>
          </p:nvSpPr>
          <p:spPr>
            <a:xfrm>
              <a:off x="2026661" y="7263777"/>
              <a:ext cx="4012632" cy="1023213"/>
            </a:xfrm>
            <a:prstGeom prst="rect">
              <a:avLst/>
            </a:prstGeom>
            <a:noFill/>
          </p:spPr>
          <p:txBody>
            <a:bodyPr wrap="square" rtlCol="0">
              <a:spAutoFit/>
            </a:bodyPr>
            <a:lstStyle/>
            <a:p>
              <a:r>
                <a:rPr lang="en-US" sz="1600" dirty="0">
                  <a:solidFill>
                    <a:srgbClr val="7F7F7F"/>
                  </a:solidFill>
                  <a:latin typeface="Arial" charset="0"/>
                  <a:ea typeface="Arial" charset="0"/>
                  <a:cs typeface="Arial" charset="0"/>
                </a:rPr>
                <a:t>To develop a good financial plan that is regularly monitored and updated</a:t>
              </a:r>
            </a:p>
          </p:txBody>
        </p:sp>
        <p:sp>
          <p:nvSpPr>
            <p:cNvPr id="18" name="TextBox 17">
              <a:extLst>
                <a:ext uri="{FF2B5EF4-FFF2-40B4-BE49-F238E27FC236}">
                  <a16:creationId xmlns="" xmlns:a16="http://schemas.microsoft.com/office/drawing/2014/main" id="{AC773C01-1A1C-7248-BACE-699D4E8D6F26}"/>
                </a:ext>
              </a:extLst>
            </p:cNvPr>
            <p:cNvSpPr txBox="1"/>
            <p:nvPr/>
          </p:nvSpPr>
          <p:spPr>
            <a:xfrm>
              <a:off x="2026661" y="11009183"/>
              <a:ext cx="4012632" cy="1023213"/>
            </a:xfrm>
            <a:prstGeom prst="rect">
              <a:avLst/>
            </a:prstGeom>
            <a:noFill/>
          </p:spPr>
          <p:txBody>
            <a:bodyPr wrap="square" rtlCol="0">
              <a:spAutoFit/>
            </a:bodyPr>
            <a:lstStyle/>
            <a:p>
              <a:r>
                <a:rPr lang="en-US" sz="1600" dirty="0">
                  <a:solidFill>
                    <a:srgbClr val="7F7F7F"/>
                  </a:solidFill>
                  <a:latin typeface="Arial" charset="0"/>
                  <a:ea typeface="Arial" charset="0"/>
                  <a:cs typeface="Arial" charset="0"/>
                </a:rPr>
                <a:t>To pass as many of our assets onto our children and future grandchildren as possible.</a:t>
              </a:r>
            </a:p>
          </p:txBody>
        </p:sp>
        <p:sp>
          <p:nvSpPr>
            <p:cNvPr id="19" name="TextBox 18">
              <a:extLst>
                <a:ext uri="{FF2B5EF4-FFF2-40B4-BE49-F238E27FC236}">
                  <a16:creationId xmlns="" xmlns:a16="http://schemas.microsoft.com/office/drawing/2014/main" id="{CAF9B83B-B770-ED47-BCEE-096C6A734092}"/>
                </a:ext>
              </a:extLst>
            </p:cNvPr>
            <p:cNvSpPr txBox="1"/>
            <p:nvPr/>
          </p:nvSpPr>
          <p:spPr>
            <a:xfrm>
              <a:off x="2026661" y="8473971"/>
              <a:ext cx="4012632" cy="1023213"/>
            </a:xfrm>
            <a:prstGeom prst="rect">
              <a:avLst/>
            </a:prstGeom>
            <a:noFill/>
          </p:spPr>
          <p:txBody>
            <a:bodyPr wrap="square" rtlCol="0">
              <a:spAutoFit/>
            </a:bodyPr>
            <a:lstStyle/>
            <a:p>
              <a:r>
                <a:rPr lang="en-US" sz="1600" dirty="0">
                  <a:solidFill>
                    <a:srgbClr val="7F7F7F"/>
                  </a:solidFill>
                  <a:latin typeface="Arial" charset="0"/>
                  <a:ea typeface="Arial" charset="0"/>
                  <a:cs typeface="Arial" charset="0"/>
                </a:rPr>
                <a:t>We would like to fund our future grandchildren’s education as much as possible</a:t>
              </a:r>
            </a:p>
          </p:txBody>
        </p:sp>
        <p:sp>
          <p:nvSpPr>
            <p:cNvPr id="20" name="TextBox 19">
              <a:extLst>
                <a:ext uri="{FF2B5EF4-FFF2-40B4-BE49-F238E27FC236}">
                  <a16:creationId xmlns="" xmlns:a16="http://schemas.microsoft.com/office/drawing/2014/main" id="{A052718A-C21D-3A4B-B4C5-DBF72B9CE988}"/>
                </a:ext>
              </a:extLst>
            </p:cNvPr>
            <p:cNvSpPr txBox="1"/>
            <p:nvPr/>
          </p:nvSpPr>
          <p:spPr>
            <a:xfrm>
              <a:off x="2026661" y="9576408"/>
              <a:ext cx="4012632" cy="1326387"/>
            </a:xfrm>
            <a:prstGeom prst="rect">
              <a:avLst/>
            </a:prstGeom>
            <a:noFill/>
          </p:spPr>
          <p:txBody>
            <a:bodyPr wrap="square" rtlCol="0">
              <a:spAutoFit/>
            </a:bodyPr>
            <a:lstStyle/>
            <a:p>
              <a:r>
                <a:rPr lang="en-US" sz="1600" dirty="0">
                  <a:solidFill>
                    <a:srgbClr val="7F7F7F"/>
                  </a:solidFill>
                  <a:latin typeface="Arial" charset="0"/>
                  <a:ea typeface="Arial" charset="0"/>
                  <a:cs typeface="Arial" charset="0"/>
                </a:rPr>
                <a:t>To have an investment plan that enables us to reach out goals without taking more risk than necessary</a:t>
              </a:r>
            </a:p>
          </p:txBody>
        </p:sp>
        <p:sp>
          <p:nvSpPr>
            <p:cNvPr id="4" name="TextBox 3">
              <a:extLst>
                <a:ext uri="{FF2B5EF4-FFF2-40B4-BE49-F238E27FC236}">
                  <a16:creationId xmlns="" xmlns:a16="http://schemas.microsoft.com/office/drawing/2014/main" id="{11898846-9B9A-E348-8D8C-DAA2227D1DF9}"/>
                </a:ext>
              </a:extLst>
            </p:cNvPr>
            <p:cNvSpPr txBox="1"/>
            <p:nvPr/>
          </p:nvSpPr>
          <p:spPr>
            <a:xfrm>
              <a:off x="8164765" y="7243831"/>
              <a:ext cx="418703" cy="454761"/>
            </a:xfrm>
            <a:prstGeom prst="rect">
              <a:avLst/>
            </a:prstGeom>
            <a:noFill/>
          </p:spPr>
          <p:txBody>
            <a:bodyPr wrap="square" rtlCol="0">
              <a:spAutoFit/>
            </a:bodyPr>
            <a:lstStyle/>
            <a:p>
              <a:endParaRPr lang="en-US" sz="1800" dirty="0">
                <a:solidFill>
                  <a:srgbClr val="7F7F7F"/>
                </a:solidFill>
                <a:latin typeface="Arial" charset="0"/>
                <a:ea typeface="Arial" charset="0"/>
                <a:cs typeface="Arial" charset="0"/>
              </a:endParaRPr>
            </a:p>
          </p:txBody>
        </p:sp>
        <p:sp>
          <p:nvSpPr>
            <p:cNvPr id="5" name="TextBox 4">
              <a:extLst>
                <a:ext uri="{FF2B5EF4-FFF2-40B4-BE49-F238E27FC236}">
                  <a16:creationId xmlns="" xmlns:a16="http://schemas.microsoft.com/office/drawing/2014/main" id="{827F688B-7060-8F4B-A938-AB01AA460B34}"/>
                </a:ext>
              </a:extLst>
            </p:cNvPr>
            <p:cNvSpPr txBox="1"/>
            <p:nvPr/>
          </p:nvSpPr>
          <p:spPr>
            <a:xfrm>
              <a:off x="8179182" y="9329579"/>
              <a:ext cx="389874" cy="454761"/>
            </a:xfrm>
            <a:prstGeom prst="rect">
              <a:avLst/>
            </a:prstGeom>
            <a:noFill/>
          </p:spPr>
          <p:txBody>
            <a:bodyPr wrap="square" rtlCol="0">
              <a:spAutoFit/>
            </a:bodyPr>
            <a:lstStyle/>
            <a:p>
              <a:endParaRPr lang="en-US" sz="1800" dirty="0">
                <a:solidFill>
                  <a:srgbClr val="7F7F7F"/>
                </a:solidFill>
                <a:latin typeface="Arial" charset="0"/>
                <a:ea typeface="Arial" charset="0"/>
                <a:cs typeface="Arial" charset="0"/>
              </a:endParaRPr>
            </a:p>
          </p:txBody>
        </p:sp>
        <p:sp>
          <p:nvSpPr>
            <p:cNvPr id="6" name="TextBox 5">
              <a:extLst>
                <a:ext uri="{FF2B5EF4-FFF2-40B4-BE49-F238E27FC236}">
                  <a16:creationId xmlns="" xmlns:a16="http://schemas.microsoft.com/office/drawing/2014/main" id="{91EE7C53-9B6D-8446-8526-A8DB3EC23F07}"/>
                </a:ext>
              </a:extLst>
            </p:cNvPr>
            <p:cNvSpPr txBox="1"/>
            <p:nvPr/>
          </p:nvSpPr>
          <p:spPr>
            <a:xfrm>
              <a:off x="8164765" y="8163820"/>
              <a:ext cx="418703" cy="454761"/>
            </a:xfrm>
            <a:prstGeom prst="rect">
              <a:avLst/>
            </a:prstGeom>
            <a:noFill/>
          </p:spPr>
          <p:txBody>
            <a:bodyPr wrap="square" rtlCol="0">
              <a:spAutoFit/>
            </a:bodyPr>
            <a:lstStyle/>
            <a:p>
              <a:endParaRPr lang="en-US" sz="1800" dirty="0">
                <a:solidFill>
                  <a:srgbClr val="7F7F7F"/>
                </a:solidFill>
                <a:latin typeface="Arial" charset="0"/>
                <a:ea typeface="Arial" charset="0"/>
                <a:cs typeface="Arial" charset="0"/>
              </a:endParaRPr>
            </a:p>
          </p:txBody>
        </p:sp>
        <p:sp>
          <p:nvSpPr>
            <p:cNvPr id="7" name="TextBox 6">
              <a:extLst>
                <a:ext uri="{FF2B5EF4-FFF2-40B4-BE49-F238E27FC236}">
                  <a16:creationId xmlns="" xmlns:a16="http://schemas.microsoft.com/office/drawing/2014/main" id="{44E54405-B1F2-BB45-A1CA-8EDFEC2D1C59}"/>
                </a:ext>
              </a:extLst>
            </p:cNvPr>
            <p:cNvSpPr txBox="1"/>
            <p:nvPr/>
          </p:nvSpPr>
          <p:spPr>
            <a:xfrm>
              <a:off x="8139710" y="10537126"/>
              <a:ext cx="468818" cy="454761"/>
            </a:xfrm>
            <a:prstGeom prst="rect">
              <a:avLst/>
            </a:prstGeom>
            <a:noFill/>
          </p:spPr>
          <p:txBody>
            <a:bodyPr wrap="square" rtlCol="0">
              <a:spAutoFit/>
            </a:bodyPr>
            <a:lstStyle/>
            <a:p>
              <a:endParaRPr lang="en-US" sz="1800" dirty="0">
                <a:solidFill>
                  <a:srgbClr val="7F7F7F"/>
                </a:solidFill>
                <a:latin typeface="Arial" charset="0"/>
                <a:ea typeface="Arial" charset="0"/>
                <a:cs typeface="Arial" charset="0"/>
              </a:endParaRPr>
            </a:p>
          </p:txBody>
        </p:sp>
      </p:grpSp>
      <p:sp>
        <p:nvSpPr>
          <p:cNvPr id="44" name="TextBox 43">
            <a:extLst>
              <a:ext uri="{FF2B5EF4-FFF2-40B4-BE49-F238E27FC236}">
                <a16:creationId xmlns="" xmlns:a16="http://schemas.microsoft.com/office/drawing/2014/main" id="{B8D46A77-14F1-8A43-BA9D-DA85238C1C49}"/>
              </a:ext>
            </a:extLst>
          </p:cNvPr>
          <p:cNvSpPr txBox="1"/>
          <p:nvPr/>
        </p:nvSpPr>
        <p:spPr>
          <a:xfrm>
            <a:off x="8910083" y="2285737"/>
            <a:ext cx="6557483" cy="1938992"/>
          </a:xfrm>
          <a:prstGeom prst="rect">
            <a:avLst/>
          </a:prstGeom>
          <a:noFill/>
        </p:spPr>
        <p:txBody>
          <a:bodyPr wrap="square" rtlCol="0">
            <a:spAutoFit/>
          </a:bodyPr>
          <a:lstStyle/>
          <a:p>
            <a:pPr algn="ctr"/>
            <a:r>
              <a:rPr lang="en-US" sz="4000" spc="600">
                <a:solidFill>
                  <a:srgbClr val="000000"/>
                </a:solidFill>
                <a:latin typeface="Montserrat" charset="0"/>
                <a:ea typeface="Montserrat" charset="0"/>
                <a:cs typeface="Montserrat" charset="0"/>
              </a:rPr>
              <a:t>GOAL INVENTORY &amp; GOAL PRIORITY </a:t>
            </a:r>
            <a:r>
              <a:rPr lang="en-US" sz="4000" spc="600" dirty="0">
                <a:solidFill>
                  <a:srgbClr val="000000"/>
                </a:solidFill>
                <a:latin typeface="Montserrat" charset="0"/>
                <a:ea typeface="Montserrat" charset="0"/>
                <a:cs typeface="Montserrat" charset="0"/>
              </a:rPr>
              <a:t>WORKSHEET</a:t>
            </a:r>
          </a:p>
        </p:txBody>
      </p:sp>
      <p:sp>
        <p:nvSpPr>
          <p:cNvPr id="46" name="TextBox 45">
            <a:extLst>
              <a:ext uri="{FF2B5EF4-FFF2-40B4-BE49-F238E27FC236}">
                <a16:creationId xmlns="" xmlns:a16="http://schemas.microsoft.com/office/drawing/2014/main" id="{A90AA9B6-6915-FF40-88C0-778F9802476F}"/>
              </a:ext>
            </a:extLst>
          </p:cNvPr>
          <p:cNvSpPr txBox="1"/>
          <p:nvPr/>
        </p:nvSpPr>
        <p:spPr>
          <a:xfrm>
            <a:off x="9140852" y="4715679"/>
            <a:ext cx="6095945" cy="5909310"/>
          </a:xfrm>
          <a:prstGeom prst="rect">
            <a:avLst/>
          </a:prstGeom>
          <a:noFill/>
        </p:spPr>
        <p:txBody>
          <a:bodyPr wrap="square" rtlCol="0">
            <a:spAutoFit/>
          </a:bodyPr>
          <a:lstStyle/>
          <a:p>
            <a:pPr marL="457200" indent="-457200">
              <a:lnSpc>
                <a:spcPct val="150000"/>
              </a:lnSpc>
              <a:buFont typeface="+mj-lt"/>
              <a:buAutoNum type="arabicPeriod"/>
            </a:pPr>
            <a:r>
              <a:rPr lang="en-US" sz="2800" dirty="0">
                <a:solidFill>
                  <a:srgbClr val="7F7F7F"/>
                </a:solidFill>
                <a:latin typeface="Montserrat Light" charset="0"/>
                <a:ea typeface="Montserrat Light" charset="0"/>
                <a:cs typeface="Montserrat Light" charset="0"/>
              </a:rPr>
              <a:t>Now that we understand what you Value and you’ve clarified the Vision you want for the future, let’s get clear on the Goals that will move you closer to fulfilling your Vision.</a:t>
            </a:r>
          </a:p>
          <a:p>
            <a:pPr marL="457200" indent="-457200">
              <a:lnSpc>
                <a:spcPct val="150000"/>
              </a:lnSpc>
              <a:buFont typeface="+mj-lt"/>
              <a:buAutoNum type="arabicPeriod"/>
            </a:pPr>
            <a:r>
              <a:rPr lang="en-US" sz="2800" dirty="0">
                <a:solidFill>
                  <a:srgbClr val="7F7F7F"/>
                </a:solidFill>
                <a:latin typeface="Montserrat Light" charset="0"/>
                <a:ea typeface="Montserrat Light" charset="0"/>
                <a:cs typeface="Montserrat Light" charset="0"/>
              </a:rPr>
              <a:t>Prioritize the top 3.</a:t>
            </a:r>
          </a:p>
          <a:p>
            <a:pPr marL="457200" indent="-457200">
              <a:lnSpc>
                <a:spcPct val="150000"/>
              </a:lnSpc>
              <a:buFont typeface="+mj-lt"/>
              <a:buAutoNum type="arabicPeriod"/>
            </a:pPr>
            <a:r>
              <a:rPr lang="en-US" sz="2800" dirty="0">
                <a:solidFill>
                  <a:srgbClr val="7F7F7F"/>
                </a:solidFill>
                <a:latin typeface="Montserrat Light" charset="0"/>
                <a:ea typeface="Montserrat Light" charset="0"/>
                <a:cs typeface="Montserrat Light" charset="0"/>
              </a:rPr>
              <a:t>Pressure test the top 3 using the Goal Detail Worksheet.</a:t>
            </a:r>
          </a:p>
        </p:txBody>
      </p:sp>
      <p:sp>
        <p:nvSpPr>
          <p:cNvPr id="17" name="Rectangle 16"/>
          <p:cNvSpPr/>
          <p:nvPr/>
        </p:nvSpPr>
        <p:spPr>
          <a:xfrm>
            <a:off x="15467565" y="0"/>
            <a:ext cx="8910084" cy="13716000"/>
          </a:xfrm>
          <a:prstGeom prst="rect">
            <a:avLst/>
          </a:prstGeom>
          <a:solidFill>
            <a:srgbClr val="EA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22445" y="2285737"/>
            <a:ext cx="7600325" cy="9639825"/>
          </a:xfrm>
          <a:prstGeom prst="rect">
            <a:avLst/>
          </a:prstGeom>
        </p:spPr>
      </p:pic>
      <p:sp>
        <p:nvSpPr>
          <p:cNvPr id="11" name="Rectangle 10"/>
          <p:cNvSpPr/>
          <p:nvPr/>
        </p:nvSpPr>
        <p:spPr>
          <a:xfrm>
            <a:off x="16613504" y="4224729"/>
            <a:ext cx="5176097" cy="584775"/>
          </a:xfrm>
          <a:prstGeom prst="rect">
            <a:avLst/>
          </a:prstGeom>
        </p:spPr>
        <p:txBody>
          <a:bodyPr wrap="square">
            <a:spAutoFit/>
          </a:bodyPr>
          <a:lstStyle/>
          <a:p>
            <a:r>
              <a:rPr lang="en-US" sz="1600" dirty="0">
                <a:solidFill>
                  <a:srgbClr val="7F7F7F"/>
                </a:solidFill>
                <a:latin typeface="Arial" charset="0"/>
                <a:ea typeface="Arial" charset="0"/>
                <a:cs typeface="Arial" charset="0"/>
              </a:rPr>
              <a:t>To develop a good financial plan that is regularly monitored and updated</a:t>
            </a:r>
          </a:p>
        </p:txBody>
      </p:sp>
      <p:sp>
        <p:nvSpPr>
          <p:cNvPr id="12" name="Rectangle 11"/>
          <p:cNvSpPr/>
          <p:nvPr/>
        </p:nvSpPr>
        <p:spPr>
          <a:xfrm>
            <a:off x="16613504" y="5154362"/>
            <a:ext cx="5304326" cy="584775"/>
          </a:xfrm>
          <a:prstGeom prst="rect">
            <a:avLst/>
          </a:prstGeom>
        </p:spPr>
        <p:txBody>
          <a:bodyPr wrap="square">
            <a:spAutoFit/>
          </a:bodyPr>
          <a:lstStyle/>
          <a:p>
            <a:r>
              <a:rPr lang="en-US" sz="1600">
                <a:solidFill>
                  <a:srgbClr val="7F7F7F"/>
                </a:solidFill>
                <a:latin typeface="Arial" charset="0"/>
                <a:ea typeface="Arial" charset="0"/>
                <a:cs typeface="Arial" charset="0"/>
              </a:rPr>
              <a:t>We would like to fund our future grandchildren’s education as much as possible</a:t>
            </a:r>
            <a:endParaRPr lang="en-US" sz="1600" dirty="0">
              <a:solidFill>
                <a:srgbClr val="7F7F7F"/>
              </a:solidFill>
              <a:latin typeface="Arial" charset="0"/>
              <a:ea typeface="Arial" charset="0"/>
              <a:cs typeface="Arial" charset="0"/>
            </a:endParaRPr>
          </a:p>
        </p:txBody>
      </p:sp>
      <p:sp>
        <p:nvSpPr>
          <p:cNvPr id="13" name="Rectangle 12"/>
          <p:cNvSpPr/>
          <p:nvPr/>
        </p:nvSpPr>
        <p:spPr>
          <a:xfrm>
            <a:off x="16613504" y="6086167"/>
            <a:ext cx="4974928" cy="584775"/>
          </a:xfrm>
          <a:prstGeom prst="rect">
            <a:avLst/>
          </a:prstGeom>
        </p:spPr>
        <p:txBody>
          <a:bodyPr wrap="square">
            <a:spAutoFit/>
          </a:bodyPr>
          <a:lstStyle/>
          <a:p>
            <a:r>
              <a:rPr lang="en-US" sz="1600">
                <a:solidFill>
                  <a:srgbClr val="7F7F7F"/>
                </a:solidFill>
                <a:latin typeface="Arial" charset="0"/>
                <a:ea typeface="Arial" charset="0"/>
                <a:cs typeface="Arial" charset="0"/>
              </a:rPr>
              <a:t>To have an investment plan that enables us to reach out goals without taking more risk than necessary</a:t>
            </a:r>
            <a:endParaRPr lang="en-US" sz="1600" dirty="0">
              <a:solidFill>
                <a:srgbClr val="7F7F7F"/>
              </a:solidFill>
              <a:latin typeface="Arial" charset="0"/>
              <a:ea typeface="Arial" charset="0"/>
              <a:cs typeface="Arial" charset="0"/>
            </a:endParaRPr>
          </a:p>
        </p:txBody>
      </p:sp>
      <p:sp>
        <p:nvSpPr>
          <p:cNvPr id="14" name="Rectangle 13"/>
          <p:cNvSpPr/>
          <p:nvPr/>
        </p:nvSpPr>
        <p:spPr>
          <a:xfrm>
            <a:off x="16613504" y="7095241"/>
            <a:ext cx="5304326" cy="584775"/>
          </a:xfrm>
          <a:prstGeom prst="rect">
            <a:avLst/>
          </a:prstGeom>
        </p:spPr>
        <p:txBody>
          <a:bodyPr wrap="square">
            <a:spAutoFit/>
          </a:bodyPr>
          <a:lstStyle/>
          <a:p>
            <a:r>
              <a:rPr lang="en-US" sz="1600">
                <a:solidFill>
                  <a:srgbClr val="7F7F7F"/>
                </a:solidFill>
                <a:latin typeface="Arial" charset="0"/>
                <a:ea typeface="Arial" charset="0"/>
                <a:cs typeface="Arial" charset="0"/>
              </a:rPr>
              <a:t>To pass as many of our assets onto our children and future grandchildren as possible.</a:t>
            </a:r>
            <a:endParaRPr lang="en-US" sz="1600" dirty="0">
              <a:solidFill>
                <a:srgbClr val="7F7F7F"/>
              </a:solidFill>
              <a:latin typeface="Arial" charset="0"/>
              <a:ea typeface="Arial" charset="0"/>
              <a:cs typeface="Arial" charset="0"/>
            </a:endParaRPr>
          </a:p>
        </p:txBody>
      </p:sp>
      <p:sp>
        <p:nvSpPr>
          <p:cNvPr id="21" name="TextBox 20"/>
          <p:cNvSpPr txBox="1"/>
          <p:nvPr/>
        </p:nvSpPr>
        <p:spPr>
          <a:xfrm>
            <a:off x="22413433" y="4224729"/>
            <a:ext cx="425302" cy="338554"/>
          </a:xfrm>
          <a:prstGeom prst="rect">
            <a:avLst/>
          </a:prstGeom>
          <a:noFill/>
        </p:spPr>
        <p:txBody>
          <a:bodyPr wrap="square" rtlCol="0">
            <a:spAutoFit/>
          </a:bodyPr>
          <a:lstStyle/>
          <a:p>
            <a:r>
              <a:rPr lang="en-US" sz="1600" dirty="0">
                <a:solidFill>
                  <a:srgbClr val="7F7F7F"/>
                </a:solidFill>
                <a:latin typeface="Arial" charset="0"/>
                <a:ea typeface="Arial" charset="0"/>
                <a:cs typeface="Arial" charset="0"/>
              </a:rPr>
              <a:t>1</a:t>
            </a:r>
          </a:p>
        </p:txBody>
      </p:sp>
      <p:sp>
        <p:nvSpPr>
          <p:cNvPr id="24" name="TextBox 23"/>
          <p:cNvSpPr txBox="1"/>
          <p:nvPr/>
        </p:nvSpPr>
        <p:spPr>
          <a:xfrm>
            <a:off x="22413433" y="5157950"/>
            <a:ext cx="425302" cy="338554"/>
          </a:xfrm>
          <a:prstGeom prst="rect">
            <a:avLst/>
          </a:prstGeom>
          <a:noFill/>
        </p:spPr>
        <p:txBody>
          <a:bodyPr wrap="square" rtlCol="0">
            <a:spAutoFit/>
          </a:bodyPr>
          <a:lstStyle/>
          <a:p>
            <a:r>
              <a:rPr lang="en-US" sz="1600" dirty="0">
                <a:solidFill>
                  <a:srgbClr val="7F7F7F"/>
                </a:solidFill>
                <a:latin typeface="Arial" charset="0"/>
                <a:ea typeface="Arial" charset="0"/>
                <a:cs typeface="Arial" charset="0"/>
              </a:rPr>
              <a:t>3</a:t>
            </a:r>
          </a:p>
        </p:txBody>
      </p:sp>
      <p:sp>
        <p:nvSpPr>
          <p:cNvPr id="25" name="TextBox 24"/>
          <p:cNvSpPr txBox="1"/>
          <p:nvPr/>
        </p:nvSpPr>
        <p:spPr>
          <a:xfrm>
            <a:off x="22370903" y="6176269"/>
            <a:ext cx="425302" cy="338554"/>
          </a:xfrm>
          <a:prstGeom prst="rect">
            <a:avLst/>
          </a:prstGeom>
          <a:noFill/>
        </p:spPr>
        <p:txBody>
          <a:bodyPr wrap="square" rtlCol="0">
            <a:spAutoFit/>
          </a:bodyPr>
          <a:lstStyle/>
          <a:p>
            <a:r>
              <a:rPr lang="en-US" sz="1600" dirty="0">
                <a:solidFill>
                  <a:srgbClr val="7F7F7F"/>
                </a:solidFill>
                <a:latin typeface="Arial" charset="0"/>
                <a:ea typeface="Arial" charset="0"/>
                <a:cs typeface="Arial" charset="0"/>
              </a:rPr>
              <a:t>2</a:t>
            </a:r>
          </a:p>
        </p:txBody>
      </p:sp>
      <p:sp>
        <p:nvSpPr>
          <p:cNvPr id="26" name="TextBox 25"/>
          <p:cNvSpPr txBox="1"/>
          <p:nvPr/>
        </p:nvSpPr>
        <p:spPr>
          <a:xfrm>
            <a:off x="22430148" y="7171351"/>
            <a:ext cx="425302" cy="338554"/>
          </a:xfrm>
          <a:prstGeom prst="rect">
            <a:avLst/>
          </a:prstGeom>
          <a:noFill/>
        </p:spPr>
        <p:txBody>
          <a:bodyPr wrap="square" rtlCol="0">
            <a:spAutoFit/>
          </a:bodyPr>
          <a:lstStyle/>
          <a:p>
            <a:r>
              <a:rPr lang="en-US" sz="1600" dirty="0">
                <a:solidFill>
                  <a:srgbClr val="7F7F7F"/>
                </a:solidFill>
                <a:latin typeface="Arial" charset="0"/>
                <a:ea typeface="Arial" charset="0"/>
                <a:cs typeface="Arial" charset="0"/>
              </a:rPr>
              <a:t>4</a:t>
            </a:r>
          </a:p>
        </p:txBody>
      </p:sp>
    </p:spTree>
    <p:extLst>
      <p:ext uri="{BB962C8B-B14F-4D97-AF65-F5344CB8AC3E}">
        <p14:creationId xmlns:p14="http://schemas.microsoft.com/office/powerpoint/2010/main" val="1944668325"/>
      </p:ext>
    </p:extLst>
  </p:cSld>
  <p:clrMapOvr>
    <a:masterClrMapping/>
  </p:clrMapOvr>
</p:sld>
</file>

<file path=ppt/theme/theme1.xml><?xml version="1.0" encoding="utf-8"?>
<a:theme xmlns:a="http://schemas.openxmlformats.org/drawingml/2006/main" name="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83961</TotalTime>
  <Words>1169</Words>
  <Application>Microsoft Macintosh PowerPoint</Application>
  <PresentationFormat>Custom</PresentationFormat>
  <Paragraphs>171</Paragraphs>
  <Slides>17</Slides>
  <Notes>16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17</vt:i4>
      </vt:variant>
    </vt:vector>
  </HeadingPairs>
  <TitlesOfParts>
    <vt:vector size="34" baseType="lpstr">
      <vt:lpstr>Boxed Book</vt:lpstr>
      <vt:lpstr>Brush Script MT</vt:lpstr>
      <vt:lpstr>Calibri</vt:lpstr>
      <vt:lpstr>Calibri Light</vt:lpstr>
      <vt:lpstr>Gill Sans</vt:lpstr>
      <vt:lpstr>Helvetica</vt:lpstr>
      <vt:lpstr>Lato Light</vt:lpstr>
      <vt:lpstr>Montserrat</vt:lpstr>
      <vt:lpstr>Montserrat Hairline</vt:lpstr>
      <vt:lpstr>Montserrat Light</vt:lpstr>
      <vt:lpstr>Montserrat Thin</vt:lpstr>
      <vt:lpstr>Times New Roman</vt:lpstr>
      <vt:lpstr>Arial</vt:lpstr>
      <vt:lpstr>Default Theme</vt:lpstr>
      <vt:lpstr>1_Default Theme</vt:lpstr>
      <vt:lpstr>2_Default Theme</vt:lpstr>
      <vt:lpstr>3_Default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
  <cp:keywords/>
  <dc:description/>
  <cp:lastModifiedBy>Jen Thiboutot</cp:lastModifiedBy>
  <cp:revision>6992</cp:revision>
  <cp:lastPrinted>2020-08-04T15:06:17Z</cp:lastPrinted>
  <dcterms:created xsi:type="dcterms:W3CDTF">2014-11-12T21:47:38Z</dcterms:created>
  <dcterms:modified xsi:type="dcterms:W3CDTF">2024-12-10T16:55:22Z</dcterms:modified>
  <cp:category/>
</cp:coreProperties>
</file>